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1"/>
  </p:sldMasterIdLst>
  <p:notesMasterIdLst>
    <p:notesMasterId r:id="rId30"/>
  </p:notesMasterIdLst>
  <p:sldIdLst>
    <p:sldId id="336" r:id="rId2"/>
    <p:sldId id="338" r:id="rId3"/>
    <p:sldId id="360" r:id="rId4"/>
    <p:sldId id="341" r:id="rId5"/>
    <p:sldId id="352" r:id="rId6"/>
    <p:sldId id="344" r:id="rId7"/>
    <p:sldId id="346" r:id="rId8"/>
    <p:sldId id="354" r:id="rId9"/>
    <p:sldId id="359" r:id="rId10"/>
    <p:sldId id="339" r:id="rId11"/>
    <p:sldId id="361" r:id="rId12"/>
    <p:sldId id="349" r:id="rId13"/>
    <p:sldId id="351" r:id="rId14"/>
    <p:sldId id="355" r:id="rId15"/>
    <p:sldId id="356" r:id="rId16"/>
    <p:sldId id="358" r:id="rId17"/>
    <p:sldId id="362" r:id="rId18"/>
    <p:sldId id="363" r:id="rId19"/>
    <p:sldId id="364" r:id="rId20"/>
    <p:sldId id="365" r:id="rId21"/>
    <p:sldId id="366" r:id="rId22"/>
    <p:sldId id="367" r:id="rId23"/>
    <p:sldId id="368" r:id="rId24"/>
    <p:sldId id="369" r:id="rId25"/>
    <p:sldId id="370" r:id="rId26"/>
    <p:sldId id="371" r:id="rId27"/>
    <p:sldId id="372" r:id="rId28"/>
    <p:sldId id="378"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6FFF"/>
    <a:srgbClr val="FFCB00"/>
    <a:srgbClr val="15214B"/>
    <a:srgbClr val="424242"/>
    <a:srgbClr val="0872BC"/>
    <a:srgbClr val="0872BD"/>
    <a:srgbClr val="0091D1"/>
    <a:srgbClr val="8CD3FC"/>
    <a:srgbClr val="178AD7"/>
    <a:srgbClr val="00B8C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5786"/>
    <p:restoredTop sz="91096"/>
  </p:normalViewPr>
  <p:slideViewPr>
    <p:cSldViewPr snapToGrid="0" snapToObjects="1">
      <p:cViewPr varScale="1">
        <p:scale>
          <a:sx n="103" d="100"/>
          <a:sy n="103" d="100"/>
        </p:scale>
        <p:origin x="102" y="450"/>
      </p:cViewPr>
      <p:guideLst/>
    </p:cSldViewPr>
  </p:slideViewPr>
  <p:outlineViewPr>
    <p:cViewPr>
      <p:scale>
        <a:sx n="33" d="100"/>
        <a:sy n="33" d="100"/>
      </p:scale>
      <p:origin x="0" y="0"/>
    </p:cViewPr>
  </p:outlineViewPr>
  <p:notesTextViewPr>
    <p:cViewPr>
      <p:scale>
        <a:sx n="50" d="100"/>
        <a:sy n="50" d="100"/>
      </p:scale>
      <p:origin x="0" y="0"/>
    </p:cViewPr>
  </p:notesTextViewPr>
  <p:sorterViewPr>
    <p:cViewPr>
      <p:scale>
        <a:sx n="66" d="100"/>
        <a:sy n="66" d="100"/>
      </p:scale>
      <p:origin x="0" y="0"/>
    </p:cViewPr>
  </p:sorterViewPr>
  <p:notesViewPr>
    <p:cSldViewPr snapToGrid="0" snapToObjects="1">
      <p:cViewPr varScale="1">
        <p:scale>
          <a:sx n="106" d="100"/>
          <a:sy n="106" d="100"/>
        </p:scale>
        <p:origin x="4432" y="19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1"/>
            <a:ext cx="2971800" cy="458788"/>
          </a:xfrm>
          <a:prstGeom prst="rect">
            <a:avLst/>
          </a:prstGeom>
        </p:spPr>
        <p:txBody>
          <a:bodyPr vert="horz" lIns="91440" tIns="45720" rIns="91440" bIns="45720" rtlCol="0"/>
          <a:lstStyle>
            <a:lvl1pPr algn="r">
              <a:defRPr sz="1200"/>
            </a:lvl1pPr>
          </a:lstStyle>
          <a:p>
            <a:fld id="{E5B4F54A-0188-C847-AF22-4BA8953F9BDB}" type="datetimeFigureOut">
              <a:rPr lang="en-US" smtClean="0"/>
              <a:t>5/5/2020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A78275-215A-B847-B5F8-7A2DA533C018}" type="slidenum">
              <a:rPr lang="en-US" smtClean="0"/>
              <a:t>‹#›</a:t>
            </a:fld>
            <a:endParaRPr lang="en-US"/>
          </a:p>
        </p:txBody>
      </p:sp>
    </p:spTree>
    <p:extLst>
      <p:ext uri="{BB962C8B-B14F-4D97-AF65-F5344CB8AC3E}">
        <p14:creationId xmlns:p14="http://schemas.microsoft.com/office/powerpoint/2010/main" val="6898264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457200" algn="l" defTabSz="914400" rtl="0" eaLnBrk="1" latinLnBrk="0" hangingPunct="1">
      <a:defRPr sz="12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914400" algn="l" defTabSz="914400" rtl="0" eaLnBrk="1" latinLnBrk="0" hangingPunct="1">
      <a:defRPr sz="12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1371600" algn="l" defTabSz="914400" rtl="0" eaLnBrk="1" latinLnBrk="0" hangingPunct="1">
      <a:defRPr sz="12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1828800" algn="l" defTabSz="914400" rtl="0" eaLnBrk="1" latinLnBrk="0" hangingPunct="1">
      <a:defRPr sz="12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95438" y="887413"/>
            <a:ext cx="5486400" cy="3086100"/>
          </a:xfrm>
          <a:prstGeom prst="rect">
            <a:avLst/>
          </a:prstGeo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A78275-215A-B847-B5F8-7A2DA533C018}" type="slidenum">
              <a:rPr lang="en-US" smtClean="0"/>
              <a:t>1</a:t>
            </a:fld>
            <a:endParaRPr lang="en-US"/>
          </a:p>
        </p:txBody>
      </p:sp>
    </p:spTree>
    <p:extLst>
      <p:ext uri="{BB962C8B-B14F-4D97-AF65-F5344CB8AC3E}">
        <p14:creationId xmlns:p14="http://schemas.microsoft.com/office/powerpoint/2010/main" val="41921943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95438" y="887413"/>
            <a:ext cx="5486400" cy="3086100"/>
          </a:xfrm>
          <a:prstGeom prst="rect">
            <a:avLst/>
          </a:prstGeo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A78275-215A-B847-B5F8-7A2DA533C018}" type="slidenum">
              <a:rPr lang="en-US" smtClean="0"/>
              <a:t>2</a:t>
            </a:fld>
            <a:endParaRPr lang="en-US"/>
          </a:p>
        </p:txBody>
      </p:sp>
    </p:spTree>
    <p:extLst>
      <p:ext uri="{BB962C8B-B14F-4D97-AF65-F5344CB8AC3E}">
        <p14:creationId xmlns:p14="http://schemas.microsoft.com/office/powerpoint/2010/main" val="25156150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95438" y="887413"/>
            <a:ext cx="5486400" cy="3086100"/>
          </a:xfrm>
          <a:prstGeom prst="rect">
            <a:avLst/>
          </a:prstGeom>
        </p:spPr>
      </p:sp>
      <p:sp>
        <p:nvSpPr>
          <p:cNvPr id="3" name="Notes Placeholder 2"/>
          <p:cNvSpPr>
            <a:spLocks noGrp="1"/>
          </p:cNvSpPr>
          <p:nvPr>
            <p:ph type="body" idx="1"/>
          </p:nvPr>
        </p:nvSpPr>
        <p:spPr/>
        <p:txBody>
          <a:bodyPr/>
          <a:lstStyle/>
          <a:p>
            <a:r>
              <a:rPr lang="en-US" sz="2400" dirty="0"/>
              <a:t>Make a mental note that from this point forward, you will appreciate that almost</a:t>
            </a:r>
            <a:r>
              <a:rPr lang="en-US" sz="2400" baseline="0" dirty="0"/>
              <a:t> every app, regardless of its purpose, allows some hidden access to Google that does not obey the iPhone restrictions that you may have set on your child’s phone. Remember, the internet was made for access. </a:t>
            </a:r>
          </a:p>
          <a:p>
            <a:endParaRPr lang="en-US" sz="2400" baseline="0" dirty="0"/>
          </a:p>
          <a:p>
            <a:r>
              <a:rPr lang="en-US" sz="2400" baseline="0" dirty="0"/>
              <a:t>In the Bible app, which has click-through access to Twitter, you can find Google’s Twitter page, which has </a:t>
            </a:r>
            <a:r>
              <a:rPr lang="en-US" sz="2400" baseline="0" dirty="0" err="1"/>
              <a:t>google.com</a:t>
            </a:r>
            <a:r>
              <a:rPr lang="en-US" sz="2400" baseline="0" dirty="0"/>
              <a:t> as a hotlink, which you can click on, which takes you to a hidden Google search bar that does not obey the iPhone’s restrictions setting. Same for Yahoo’s Twitter page. Same for Bing’s Twitter page. Without ever leaving the Bible app ecosystem. Any app that connects internally to Twitter is a porn death-trap. </a:t>
            </a:r>
            <a:endParaRPr lang="en-US" sz="2400" dirty="0"/>
          </a:p>
          <a:p>
            <a:endParaRPr lang="en-US" dirty="0"/>
          </a:p>
        </p:txBody>
      </p:sp>
      <p:sp>
        <p:nvSpPr>
          <p:cNvPr id="4" name="Slide Number Placeholder 3"/>
          <p:cNvSpPr>
            <a:spLocks noGrp="1"/>
          </p:cNvSpPr>
          <p:nvPr>
            <p:ph type="sldNum" sz="quarter" idx="5"/>
          </p:nvPr>
        </p:nvSpPr>
        <p:spPr/>
        <p:txBody>
          <a:bodyPr/>
          <a:lstStyle/>
          <a:p>
            <a:fld id="{54A78275-215A-B847-B5F8-7A2DA533C018}" type="slidenum">
              <a:rPr lang="en-US" smtClean="0"/>
              <a:t>5</a:t>
            </a:fld>
            <a:endParaRPr lang="en-US"/>
          </a:p>
        </p:txBody>
      </p:sp>
    </p:spTree>
    <p:extLst>
      <p:ext uri="{BB962C8B-B14F-4D97-AF65-F5344CB8AC3E}">
        <p14:creationId xmlns:p14="http://schemas.microsoft.com/office/powerpoint/2010/main" val="26881953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95438" y="887413"/>
            <a:ext cx="5486400" cy="3086100"/>
          </a:xfrm>
          <a:prstGeom prst="rect">
            <a:avLst/>
          </a:prstGeo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t>We must understand</a:t>
            </a:r>
            <a:r>
              <a:rPr lang="en-US" sz="2400" baseline="0" dirty="0"/>
              <a:t> that the subtle ways that organizations like </a:t>
            </a:r>
            <a:r>
              <a:rPr lang="en-US" sz="2400" baseline="0" dirty="0" err="1"/>
              <a:t>PornHub</a:t>
            </a:r>
            <a:r>
              <a:rPr lang="en-US" sz="2400" baseline="0" dirty="0"/>
              <a:t> are normalizing the creation and consumption of pornography is sinister. This is the same organization that on Arbor Day last year had their “Gives America Wood” campaign by donating one tree for every 100 videos watched on their website. “While you’re watching some nice pieces of ash, you’ll also be helping to spruce America up!” Brilliant and wicked. </a:t>
            </a:r>
          </a:p>
          <a:p>
            <a:endParaRPr lang="en-US" dirty="0"/>
          </a:p>
        </p:txBody>
      </p:sp>
      <p:sp>
        <p:nvSpPr>
          <p:cNvPr id="4" name="Slide Number Placeholder 3"/>
          <p:cNvSpPr>
            <a:spLocks noGrp="1"/>
          </p:cNvSpPr>
          <p:nvPr>
            <p:ph type="sldNum" sz="quarter" idx="5"/>
          </p:nvPr>
        </p:nvSpPr>
        <p:spPr/>
        <p:txBody>
          <a:bodyPr/>
          <a:lstStyle/>
          <a:p>
            <a:fld id="{54A78275-215A-B847-B5F8-7A2DA533C018}" type="slidenum">
              <a:rPr lang="en-US" smtClean="0"/>
              <a:t>6</a:t>
            </a:fld>
            <a:endParaRPr lang="en-US"/>
          </a:p>
        </p:txBody>
      </p:sp>
    </p:spTree>
    <p:extLst>
      <p:ext uri="{BB962C8B-B14F-4D97-AF65-F5344CB8AC3E}">
        <p14:creationId xmlns:p14="http://schemas.microsoft.com/office/powerpoint/2010/main" val="19553627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95438" y="887413"/>
            <a:ext cx="5486400" cy="3086100"/>
          </a:xfrm>
          <a:prstGeom prst="rect">
            <a:avLst/>
          </a:prstGeom>
        </p:spPr>
      </p:sp>
      <p:sp>
        <p:nvSpPr>
          <p:cNvPr id="3" name="Notes Placeholder 2"/>
          <p:cNvSpPr>
            <a:spLocks noGrp="1"/>
          </p:cNvSpPr>
          <p:nvPr>
            <p:ph type="body" idx="1"/>
          </p:nvPr>
        </p:nvSpPr>
        <p:spPr/>
        <p:txBody>
          <a:bodyPr/>
          <a:lstStyle/>
          <a:p>
            <a:r>
              <a:rPr lang="en-US" sz="2400" dirty="0"/>
              <a:t>We are living at the dawn of such a huge revolution of information, on par with the invention of written languages and the invention of the printing press. It’s no wonder, only decades into the digital media revolution, that we find it hard to get our bearings on exactly how media is positively or negatively impacting our lives.</a:t>
            </a:r>
          </a:p>
          <a:p>
            <a:endParaRPr lang="en-US" sz="2400" dirty="0"/>
          </a:p>
          <a:p>
            <a:r>
              <a:rPr lang="en-US" sz="2400" dirty="0"/>
              <a:t>In 1945, there were less than 10,000 TVs in the United States. That number soared to 52 million just 15 years later. Today, the average home has more TVs than it does people, and that doesn’t even count other screens.</a:t>
            </a:r>
          </a:p>
          <a:p>
            <a:endParaRPr lang="en-US" sz="2400" dirty="0"/>
          </a:p>
          <a:p>
            <a:r>
              <a:rPr lang="en-US" sz="2400" dirty="0"/>
              <a:t>The last 70 years have served as a massive time of transition. We have been shifting from a print-based culture to an image-based culture. It is a shift from the printed word to the digital image, from the printing press to the computer. This shift to a saturation of images affects everything: from how we do politics to how we advertise, from how we educate to how we worship.</a:t>
            </a:r>
          </a:p>
          <a:p>
            <a:endParaRPr lang="en-US" sz="2400" dirty="0"/>
          </a:p>
          <a:p>
            <a:r>
              <a:rPr lang="en-US" sz="2400" dirty="0"/>
              <a:t>In a print-based culture, readers process information in a text at their own pace. But in an image-based, electronic-media culture, readers must digest billions of bite-sized images—billions of pictures painting a thousand words at break-neck speeds, and it seems all we can do is react. Still living in the dawn of this new culture, it’s no wonder we haven’t yet come to terms with its full impact.</a:t>
            </a:r>
          </a:p>
          <a:p>
            <a:endParaRPr lang="en-US" sz="2400" dirty="0"/>
          </a:p>
          <a:p>
            <a:r>
              <a:rPr lang="en-US" sz="2400" dirty="0"/>
              <a:t>Americans watch an average of five hours of TV a day. Despite the prevalence of portable screens that have emerged in the last decade, TV viewing has hardly declined. A 2015 study from Common Sense Media indicates teens use an average of nine ours of entertainment media per day—not including screen time for school or homework—and tweens (8-12 years old) use an average of six hours per day.28</a:t>
            </a:r>
          </a:p>
          <a:p>
            <a:endParaRPr lang="en-US" sz="2400" dirty="0"/>
          </a:p>
          <a:p>
            <a:r>
              <a:rPr lang="en-US" sz="2400" dirty="0"/>
              <a:t>Of course, not all screen-time is created equal. Watching a mind-numbing episode of </a:t>
            </a:r>
            <a:r>
              <a:rPr lang="en-US" sz="2400" dirty="0" err="1"/>
              <a:t>Spongebob</a:t>
            </a:r>
            <a:r>
              <a:rPr lang="en-US" sz="2400" dirty="0"/>
              <a:t> </a:t>
            </a:r>
            <a:r>
              <a:rPr lang="en-US" sz="2400" dirty="0" err="1"/>
              <a:t>Squarepants</a:t>
            </a:r>
            <a:r>
              <a:rPr lang="en-US" sz="2400" dirty="0"/>
              <a:t> versus video chatting with Grandma across the country are two very different screen experiences. Being creative with media through blogging, video editing, or music creation is one thing. Passively bingeing on YouTube videos of flying cats is another. Still, the Common Sense Media study shows that among teens, only 3% of their computer, tablet, or smartphone use is spent doing content creation (like writing or creating digital art or music). Most of the time (39%) on these devices is spent in passive consumption, such as watching TV shows and movies or listening to music. The rest of the time on these devices is spent using social media or video chatting (26%), or interactive consumption like playing games or browsing the Internet (25%). Media time in the home can become like a runaway train. “Just five more minutes” can turn into 30 more. “Just one more show” turns into three more. And it's easy for parents to feel like victims to the media giant—their kids feel so drawn to it, they wonder if they can really set standards in an effective way.</a:t>
            </a:r>
          </a:p>
          <a:p>
            <a:endParaRPr lang="en-US" dirty="0"/>
          </a:p>
        </p:txBody>
      </p:sp>
      <p:sp>
        <p:nvSpPr>
          <p:cNvPr id="4" name="Slide Number Placeholder 3"/>
          <p:cNvSpPr>
            <a:spLocks noGrp="1"/>
          </p:cNvSpPr>
          <p:nvPr>
            <p:ph type="sldNum" sz="quarter" idx="5"/>
          </p:nvPr>
        </p:nvSpPr>
        <p:spPr/>
        <p:txBody>
          <a:bodyPr/>
          <a:lstStyle/>
          <a:p>
            <a:fld id="{54A78275-215A-B847-B5F8-7A2DA533C018}" type="slidenum">
              <a:rPr lang="en-US" smtClean="0"/>
              <a:t>9</a:t>
            </a:fld>
            <a:endParaRPr lang="en-US"/>
          </a:p>
        </p:txBody>
      </p:sp>
    </p:spTree>
    <p:extLst>
      <p:ext uri="{BB962C8B-B14F-4D97-AF65-F5344CB8AC3E}">
        <p14:creationId xmlns:p14="http://schemas.microsoft.com/office/powerpoint/2010/main" val="39384269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95438" y="887413"/>
            <a:ext cx="5486400" cy="3086100"/>
          </a:xfrm>
          <a:prstGeom prst="rect">
            <a:avLst/>
          </a:prstGeom>
        </p:spPr>
      </p:sp>
      <p:sp>
        <p:nvSpPr>
          <p:cNvPr id="3" name="Notes Placeholder 2"/>
          <p:cNvSpPr>
            <a:spLocks noGrp="1"/>
          </p:cNvSpPr>
          <p:nvPr>
            <p:ph type="body" idx="1"/>
          </p:nvPr>
        </p:nvSpPr>
        <p:spPr/>
        <p:txBody>
          <a:bodyPr/>
          <a:lstStyle/>
          <a:p>
            <a:r>
              <a:rPr lang="en-US" sz="2400" dirty="0"/>
              <a:t>There’s obviously a gap that exists between what kids know about technology and what parents know, and sometimes, this can lead to inappropriate use of technology. Intentional parenting leverages these differences, with parents asking kids to show them how to use certain apps, being curious about what their kids are seeing on their apps, asking open questions like, “have you ever witnessed a friend make a really bad choice in Snapchat?”</a:t>
            </a:r>
          </a:p>
          <a:p>
            <a:endParaRPr lang="en-US" sz="2400" dirty="0"/>
          </a:p>
          <a:p>
            <a:r>
              <a:rPr lang="en-US" sz="2400" dirty="0"/>
              <a:t>Intentional parents keep the doorway constantly open, where no conversation is off-limits and not topic is shameful or weird. </a:t>
            </a:r>
          </a:p>
          <a:p>
            <a:endParaRPr lang="en-US" dirty="0"/>
          </a:p>
        </p:txBody>
      </p:sp>
      <p:sp>
        <p:nvSpPr>
          <p:cNvPr id="4" name="Slide Number Placeholder 3"/>
          <p:cNvSpPr>
            <a:spLocks noGrp="1"/>
          </p:cNvSpPr>
          <p:nvPr>
            <p:ph type="sldNum" sz="quarter" idx="5"/>
          </p:nvPr>
        </p:nvSpPr>
        <p:spPr/>
        <p:txBody>
          <a:bodyPr/>
          <a:lstStyle/>
          <a:p>
            <a:fld id="{54A78275-215A-B847-B5F8-7A2DA533C018}" type="slidenum">
              <a:rPr lang="en-US" smtClean="0"/>
              <a:t>10</a:t>
            </a:fld>
            <a:endParaRPr lang="en-US"/>
          </a:p>
        </p:txBody>
      </p:sp>
    </p:spTree>
    <p:extLst>
      <p:ext uri="{BB962C8B-B14F-4D97-AF65-F5344CB8AC3E}">
        <p14:creationId xmlns:p14="http://schemas.microsoft.com/office/powerpoint/2010/main" val="10226342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95438" y="887413"/>
            <a:ext cx="5486400" cy="3086100"/>
          </a:xfrm>
          <a:prstGeom prst="rect">
            <a:avLst/>
          </a:prstGeo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A78275-215A-B847-B5F8-7A2DA533C018}" type="slidenum">
              <a:rPr lang="en-US" smtClean="0"/>
              <a:t>12</a:t>
            </a:fld>
            <a:endParaRPr lang="en-US"/>
          </a:p>
        </p:txBody>
      </p:sp>
    </p:spTree>
    <p:extLst>
      <p:ext uri="{BB962C8B-B14F-4D97-AF65-F5344CB8AC3E}">
        <p14:creationId xmlns:p14="http://schemas.microsoft.com/office/powerpoint/2010/main" val="34677671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95438" y="887413"/>
            <a:ext cx="5486400" cy="3086100"/>
          </a:xfrm>
          <a:prstGeom prst="rect">
            <a:avLst/>
          </a:prstGeom>
        </p:spPr>
      </p:sp>
      <p:sp>
        <p:nvSpPr>
          <p:cNvPr id="3" name="Notes Placeholder 2"/>
          <p:cNvSpPr>
            <a:spLocks noGrp="1"/>
          </p:cNvSpPr>
          <p:nvPr>
            <p:ph type="body" idx="1"/>
          </p:nvPr>
        </p:nvSpPr>
        <p:spPr/>
        <p:txBody>
          <a:bodyPr/>
          <a:lstStyle/>
          <a:p>
            <a:r>
              <a:rPr lang="en-US" sz="2400" dirty="0"/>
              <a:t>These </a:t>
            </a:r>
            <a:r>
              <a:rPr lang="en-US" sz="2400" dirty="0" err="1"/>
              <a:t>ebooks</a:t>
            </a:r>
            <a:r>
              <a:rPr lang="en-US" sz="2400" dirty="0"/>
              <a:t> are all available for free from Covenant Eyes.</a:t>
            </a:r>
          </a:p>
          <a:p>
            <a:endParaRPr lang="en-US" sz="2400" dirty="0"/>
          </a:p>
          <a:p>
            <a:r>
              <a:rPr lang="en-US" sz="2400" dirty="0"/>
              <a:t>Equipped is an overview of how porn impacts your kids, and technological and practical steps you can take to protect them.</a:t>
            </a:r>
          </a:p>
          <a:p>
            <a:endParaRPr lang="en-US" sz="2400" dirty="0"/>
          </a:p>
          <a:p>
            <a:r>
              <a:rPr lang="en-US" sz="2400" dirty="0"/>
              <a:t>Confident helps you address your child’s porn use if you learn they have already viewed it.</a:t>
            </a:r>
          </a:p>
          <a:p>
            <a:endParaRPr lang="en-US" sz="2400" dirty="0"/>
          </a:p>
          <a:p>
            <a:r>
              <a:rPr lang="en-US" sz="2400" dirty="0"/>
              <a:t>Connected explores the importance of strong parent/child relationships and how they reduce porn temptations in the first place.</a:t>
            </a:r>
          </a:p>
          <a:p>
            <a:endParaRPr lang="en-US" dirty="0"/>
          </a:p>
        </p:txBody>
      </p:sp>
      <p:sp>
        <p:nvSpPr>
          <p:cNvPr id="4" name="Slide Number Placeholder 3"/>
          <p:cNvSpPr>
            <a:spLocks noGrp="1"/>
          </p:cNvSpPr>
          <p:nvPr>
            <p:ph type="sldNum" sz="quarter" idx="5"/>
          </p:nvPr>
        </p:nvSpPr>
        <p:spPr/>
        <p:txBody>
          <a:bodyPr/>
          <a:lstStyle/>
          <a:p>
            <a:fld id="{54A78275-215A-B847-B5F8-7A2DA533C018}" type="slidenum">
              <a:rPr lang="en-US" smtClean="0"/>
              <a:t>13</a:t>
            </a:fld>
            <a:endParaRPr lang="en-US"/>
          </a:p>
        </p:txBody>
      </p:sp>
    </p:spTree>
    <p:extLst>
      <p:ext uri="{BB962C8B-B14F-4D97-AF65-F5344CB8AC3E}">
        <p14:creationId xmlns:p14="http://schemas.microsoft.com/office/powerpoint/2010/main" val="3026066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95438" y="887413"/>
            <a:ext cx="5486400" cy="3086100"/>
          </a:xfrm>
          <a:prstGeom prst="rect">
            <a:avLst/>
          </a:prstGeo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A78275-215A-B847-B5F8-7A2DA533C018}" type="slidenum">
              <a:rPr lang="en-US" smtClean="0"/>
              <a:t>14</a:t>
            </a:fld>
            <a:endParaRPr lang="en-US"/>
          </a:p>
        </p:txBody>
      </p:sp>
    </p:spTree>
    <p:extLst>
      <p:ext uri="{BB962C8B-B14F-4D97-AF65-F5344CB8AC3E}">
        <p14:creationId xmlns:p14="http://schemas.microsoft.com/office/powerpoint/2010/main" val="34005039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95438" y="887413"/>
            <a:ext cx="5486400" cy="3086100"/>
          </a:xfrm>
          <a:prstGeom prst="rect">
            <a:avLst/>
          </a:prstGeo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A78275-215A-B847-B5F8-7A2DA533C018}" type="slidenum">
              <a:rPr lang="en-US" smtClean="0"/>
              <a:t>15</a:t>
            </a:fld>
            <a:endParaRPr lang="en-US"/>
          </a:p>
        </p:txBody>
      </p:sp>
    </p:spTree>
    <p:extLst>
      <p:ext uri="{BB962C8B-B14F-4D97-AF65-F5344CB8AC3E}">
        <p14:creationId xmlns:p14="http://schemas.microsoft.com/office/powerpoint/2010/main" val="42349077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95438" y="887413"/>
            <a:ext cx="5486400" cy="3086100"/>
          </a:xfrm>
          <a:prstGeom prst="rect">
            <a:avLst/>
          </a:prstGeo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A78275-215A-B847-B5F8-7A2DA533C018}" type="slidenum">
              <a:rPr lang="en-US" smtClean="0"/>
              <a:t>16</a:t>
            </a:fld>
            <a:endParaRPr lang="en-US"/>
          </a:p>
        </p:txBody>
      </p:sp>
    </p:spTree>
    <p:extLst>
      <p:ext uri="{BB962C8B-B14F-4D97-AF65-F5344CB8AC3E}">
        <p14:creationId xmlns:p14="http://schemas.microsoft.com/office/powerpoint/2010/main" val="15738669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95438" y="887413"/>
            <a:ext cx="5486400" cy="3086100"/>
          </a:xfrm>
          <a:prstGeom prst="rect">
            <a:avLst/>
          </a:prstGeo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kern="1200" dirty="0">
                <a:solidFill>
                  <a:schemeClr val="tx1"/>
                </a:solidFill>
                <a:effectLst/>
                <a:latin typeface="+mn-lt"/>
                <a:ea typeface="+mn-ea"/>
                <a:cs typeface="+mn-cs"/>
              </a:rPr>
              <a:t>Some kids on the bottom end of this range still may have difficulty with what’s real and pretend. Older ones are developing abstract-thinking skills, real-world experience, and the ability to express themselves. They’re about to enter puberty and start acting more independently. They may see pornography, violent video games, mass shootings, and bullying. They need to be able to talk with you without feeling shame or embarrassment</a:t>
            </a:r>
            <a:r>
              <a:rPr lang="en-US" sz="1200" kern="1200" dirty="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5"/>
          </p:nvPr>
        </p:nvSpPr>
        <p:spPr/>
        <p:txBody>
          <a:bodyPr/>
          <a:lstStyle/>
          <a:p>
            <a:fld id="{54A78275-215A-B847-B5F8-7A2DA533C018}" type="slidenum">
              <a:rPr lang="en-US" smtClean="0"/>
              <a:t>17</a:t>
            </a:fld>
            <a:endParaRPr lang="en-US"/>
          </a:p>
        </p:txBody>
      </p:sp>
    </p:spTree>
    <p:extLst>
      <p:ext uri="{BB962C8B-B14F-4D97-AF65-F5344CB8AC3E}">
        <p14:creationId xmlns:p14="http://schemas.microsoft.com/office/powerpoint/2010/main" val="29626608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95438" y="887413"/>
            <a:ext cx="5486400" cy="3086100"/>
          </a:xfrm>
          <a:prstGeom prst="rect">
            <a:avLst/>
          </a:prstGeo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kern="1200" dirty="0">
                <a:solidFill>
                  <a:schemeClr val="tx1"/>
                </a:solidFill>
                <a:effectLst/>
                <a:latin typeface="+mn-lt"/>
                <a:ea typeface="+mn-ea"/>
                <a:cs typeface="+mn-cs"/>
              </a:rPr>
              <a:t>They’re interacting with media independently by reading it, creating their own, and sharing online. They often hear about difficult subjects through the news media, video games, chats, and social media without your knowledge.</a:t>
            </a:r>
          </a:p>
          <a:p>
            <a:endParaRPr lang="en-US" dirty="0"/>
          </a:p>
        </p:txBody>
      </p:sp>
      <p:sp>
        <p:nvSpPr>
          <p:cNvPr id="4" name="Slide Number Placeholder 3"/>
          <p:cNvSpPr>
            <a:spLocks noGrp="1"/>
          </p:cNvSpPr>
          <p:nvPr>
            <p:ph type="sldNum" sz="quarter" idx="5"/>
          </p:nvPr>
        </p:nvSpPr>
        <p:spPr/>
        <p:txBody>
          <a:bodyPr/>
          <a:lstStyle/>
          <a:p>
            <a:fld id="{54A78275-215A-B847-B5F8-7A2DA533C018}" type="slidenum">
              <a:rPr lang="en-US" smtClean="0"/>
              <a:t>18</a:t>
            </a:fld>
            <a:endParaRPr lang="en-US"/>
          </a:p>
        </p:txBody>
      </p:sp>
    </p:spTree>
    <p:extLst>
      <p:ext uri="{BB962C8B-B14F-4D97-AF65-F5344CB8AC3E}">
        <p14:creationId xmlns:p14="http://schemas.microsoft.com/office/powerpoint/2010/main" val="22649761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95438" y="887413"/>
            <a:ext cx="5486400" cy="3086100"/>
          </a:xfrm>
          <a:prstGeom prst="rect">
            <a:avLst/>
          </a:prstGeo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A78275-215A-B847-B5F8-7A2DA533C018}" type="slidenum">
              <a:rPr lang="en-US" smtClean="0"/>
              <a:t>20</a:t>
            </a:fld>
            <a:endParaRPr lang="en-US"/>
          </a:p>
        </p:txBody>
      </p:sp>
    </p:spTree>
    <p:extLst>
      <p:ext uri="{BB962C8B-B14F-4D97-AF65-F5344CB8AC3E}">
        <p14:creationId xmlns:p14="http://schemas.microsoft.com/office/powerpoint/2010/main" val="12581959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95438" y="887413"/>
            <a:ext cx="5486400" cy="3086100"/>
          </a:xfrm>
          <a:prstGeom prst="rect">
            <a:avLst/>
          </a:prstGeo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A78275-215A-B847-B5F8-7A2DA533C018}" type="slidenum">
              <a:rPr lang="en-US" smtClean="0"/>
              <a:t>21</a:t>
            </a:fld>
            <a:endParaRPr lang="en-US"/>
          </a:p>
        </p:txBody>
      </p:sp>
    </p:spTree>
    <p:extLst>
      <p:ext uri="{BB962C8B-B14F-4D97-AF65-F5344CB8AC3E}">
        <p14:creationId xmlns:p14="http://schemas.microsoft.com/office/powerpoint/2010/main" val="8087372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95438" y="887413"/>
            <a:ext cx="5486400" cy="3086100"/>
          </a:xfrm>
          <a:prstGeom prst="rect">
            <a:avLst/>
          </a:prstGeo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A78275-215A-B847-B5F8-7A2DA533C018}" type="slidenum">
              <a:rPr lang="en-US" smtClean="0"/>
              <a:t>22</a:t>
            </a:fld>
            <a:endParaRPr lang="en-US"/>
          </a:p>
        </p:txBody>
      </p:sp>
    </p:spTree>
    <p:extLst>
      <p:ext uri="{BB962C8B-B14F-4D97-AF65-F5344CB8AC3E}">
        <p14:creationId xmlns:p14="http://schemas.microsoft.com/office/powerpoint/2010/main" val="29310175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95438" y="887413"/>
            <a:ext cx="5486400" cy="3086100"/>
          </a:xfrm>
          <a:prstGeom prst="rect">
            <a:avLst/>
          </a:prstGeo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A78275-215A-B847-B5F8-7A2DA533C018}" type="slidenum">
              <a:rPr lang="en-US" smtClean="0"/>
              <a:t>23</a:t>
            </a:fld>
            <a:endParaRPr lang="en-US"/>
          </a:p>
        </p:txBody>
      </p:sp>
    </p:spTree>
    <p:extLst>
      <p:ext uri="{BB962C8B-B14F-4D97-AF65-F5344CB8AC3E}">
        <p14:creationId xmlns:p14="http://schemas.microsoft.com/office/powerpoint/2010/main" val="14143586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95438" y="887413"/>
            <a:ext cx="5486400" cy="3086100"/>
          </a:xfrm>
          <a:prstGeom prst="rect">
            <a:avLst/>
          </a:prstGeo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A78275-215A-B847-B5F8-7A2DA533C018}" type="slidenum">
              <a:rPr lang="en-US" smtClean="0"/>
              <a:t>24</a:t>
            </a:fld>
            <a:endParaRPr lang="en-US"/>
          </a:p>
        </p:txBody>
      </p:sp>
    </p:spTree>
    <p:extLst>
      <p:ext uri="{BB962C8B-B14F-4D97-AF65-F5344CB8AC3E}">
        <p14:creationId xmlns:p14="http://schemas.microsoft.com/office/powerpoint/2010/main" val="18050009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95438" y="887413"/>
            <a:ext cx="5486400" cy="3086100"/>
          </a:xfrm>
          <a:prstGeom prst="rect">
            <a:avLst/>
          </a:prstGeo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A78275-215A-B847-B5F8-7A2DA533C018}" type="slidenum">
              <a:rPr lang="en-US" smtClean="0"/>
              <a:t>25</a:t>
            </a:fld>
            <a:endParaRPr lang="en-US"/>
          </a:p>
        </p:txBody>
      </p:sp>
    </p:spTree>
    <p:extLst>
      <p:ext uri="{BB962C8B-B14F-4D97-AF65-F5344CB8AC3E}">
        <p14:creationId xmlns:p14="http://schemas.microsoft.com/office/powerpoint/2010/main" val="21788209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95438" y="887413"/>
            <a:ext cx="5486400" cy="3086100"/>
          </a:xfrm>
          <a:prstGeom prst="rect">
            <a:avLst/>
          </a:prstGeo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A78275-215A-B847-B5F8-7A2DA533C018}" type="slidenum">
              <a:rPr lang="en-US" smtClean="0"/>
              <a:t>26</a:t>
            </a:fld>
            <a:endParaRPr lang="en-US"/>
          </a:p>
        </p:txBody>
      </p:sp>
    </p:spTree>
    <p:extLst>
      <p:ext uri="{BB962C8B-B14F-4D97-AF65-F5344CB8AC3E}">
        <p14:creationId xmlns:p14="http://schemas.microsoft.com/office/powerpoint/2010/main" val="10325801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95438" y="887413"/>
            <a:ext cx="5486400" cy="3086100"/>
          </a:xfrm>
          <a:prstGeom prst="rect">
            <a:avLst/>
          </a:prstGeo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A78275-215A-B847-B5F8-7A2DA533C018}" type="slidenum">
              <a:rPr lang="en-US" smtClean="0"/>
              <a:t>27</a:t>
            </a:fld>
            <a:endParaRPr lang="en-US"/>
          </a:p>
        </p:txBody>
      </p:sp>
    </p:spTree>
    <p:extLst>
      <p:ext uri="{BB962C8B-B14F-4D97-AF65-F5344CB8AC3E}">
        <p14:creationId xmlns:p14="http://schemas.microsoft.com/office/powerpoint/2010/main" val="2663654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95438" y="887413"/>
            <a:ext cx="5486400" cy="3086100"/>
          </a:xfrm>
          <a:prstGeom prst="rect">
            <a:avLst/>
          </a:prstGeo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4A78275-215A-B847-B5F8-7A2DA533C018}" type="slidenum">
              <a:rPr lang="en-US" smtClean="0"/>
              <a:t>28</a:t>
            </a:fld>
            <a:endParaRPr lang="en-US"/>
          </a:p>
        </p:txBody>
      </p:sp>
    </p:spTree>
    <p:extLst>
      <p:ext uri="{BB962C8B-B14F-4D97-AF65-F5344CB8AC3E}">
        <p14:creationId xmlns:p14="http://schemas.microsoft.com/office/powerpoint/2010/main" val="312414015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196F34F-2065-C04D-9225-B422539C2F5F}"/>
              </a:ext>
            </a:extLst>
          </p:cNvPr>
          <p:cNvPicPr>
            <a:picLocks noChangeAspect="1"/>
          </p:cNvPicPr>
          <p:nvPr userDrawn="1"/>
        </p:nvPicPr>
        <p:blipFill>
          <a:blip r:embed="rId2"/>
          <a:stretch>
            <a:fillRect/>
          </a:stretch>
        </p:blipFill>
        <p:spPr>
          <a:xfrm>
            <a:off x="429433" y="6221967"/>
            <a:ext cx="2089737" cy="400533"/>
          </a:xfrm>
          <a:prstGeom prst="rect">
            <a:avLst/>
          </a:prstGeom>
        </p:spPr>
      </p:pic>
      <p:pic>
        <p:nvPicPr>
          <p:cNvPr id="12" name="Picture 11" descr="A picture containing device, computer, drawing&#10;&#10;Description automatically generated">
            <a:extLst>
              <a:ext uri="{FF2B5EF4-FFF2-40B4-BE49-F238E27FC236}">
                <a16:creationId xmlns:a16="http://schemas.microsoft.com/office/drawing/2014/main" id="{539734FB-18DC-F942-9D6D-2E3DF1CF34E4}"/>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3914662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B19F38F2-87C3-7145-B4E9-DD1DC36864BD}"/>
              </a:ext>
            </a:extLst>
          </p:cNvPr>
          <p:cNvPicPr>
            <a:picLocks noChangeAspect="1"/>
          </p:cNvPicPr>
          <p:nvPr userDrawn="1"/>
        </p:nvPicPr>
        <p:blipFill>
          <a:blip r:embed="rId2"/>
          <a:stretch>
            <a:fillRect/>
          </a:stretch>
        </p:blipFill>
        <p:spPr>
          <a:xfrm>
            <a:off x="0" y="51230"/>
            <a:ext cx="12273023" cy="6818346"/>
          </a:xfrm>
          <a:prstGeom prst="rect">
            <a:avLst/>
          </a:prstGeom>
        </p:spPr>
      </p:pic>
      <p:pic>
        <p:nvPicPr>
          <p:cNvPr id="5" name="Picture 4">
            <a:extLst>
              <a:ext uri="{FF2B5EF4-FFF2-40B4-BE49-F238E27FC236}">
                <a16:creationId xmlns:a16="http://schemas.microsoft.com/office/drawing/2014/main" id="{888F2C4E-3620-1F40-864E-C19301610863}"/>
              </a:ext>
            </a:extLst>
          </p:cNvPr>
          <p:cNvPicPr>
            <a:picLocks noChangeAspect="1"/>
          </p:cNvPicPr>
          <p:nvPr userDrawn="1"/>
        </p:nvPicPr>
        <p:blipFill>
          <a:blip r:embed="rId3"/>
          <a:stretch>
            <a:fillRect/>
          </a:stretch>
        </p:blipFill>
        <p:spPr>
          <a:xfrm>
            <a:off x="381552" y="6187794"/>
            <a:ext cx="2374900" cy="469900"/>
          </a:xfrm>
          <a:prstGeom prst="rect">
            <a:avLst/>
          </a:prstGeom>
        </p:spPr>
      </p:pic>
    </p:spTree>
    <p:extLst>
      <p:ext uri="{BB962C8B-B14F-4D97-AF65-F5344CB8AC3E}">
        <p14:creationId xmlns:p14="http://schemas.microsoft.com/office/powerpoint/2010/main" val="211981598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4FCB85-047A-364F-A630-7D90E83C3518}" type="datetimeFigureOut">
              <a:rPr lang="en-US" smtClean="0"/>
              <a:t>5/5/2020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154278-787B-AF46-80FC-A8C5C6E36B1A}" type="slidenum">
              <a:rPr lang="en-US" smtClean="0"/>
              <a:t>‹#›</a:t>
            </a:fld>
            <a:endParaRPr lang="en-US"/>
          </a:p>
        </p:txBody>
      </p:sp>
    </p:spTree>
    <p:extLst>
      <p:ext uri="{BB962C8B-B14F-4D97-AF65-F5344CB8AC3E}">
        <p14:creationId xmlns:p14="http://schemas.microsoft.com/office/powerpoint/2010/main" val="3563249447"/>
      </p:ext>
    </p:extLst>
  </p:cSld>
  <p:clrMap bg1="lt1" tx1="dk1" bg2="lt2" tx2="dk2" accent1="accent1" accent2="accent2" accent3="accent3" accent4="accent4" accent5="accent5" accent6="accent6" hlink="hlink" folHlink="folHlink"/>
  <p:sldLayoutIdLst>
    <p:sldLayoutId id="2147483674" r:id="rId1"/>
    <p:sldLayoutId id="214748368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4.emf"/><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9.sv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31.png"/></Relationships>
</file>

<file path=ppt/slides/_rels/slide26.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4.emf"/><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8302491-4898-5542-9B1D-F108E5507D9A}"/>
              </a:ext>
            </a:extLst>
          </p:cNvPr>
          <p:cNvPicPr>
            <a:picLocks noChangeAspect="1"/>
          </p:cNvPicPr>
          <p:nvPr/>
        </p:nvPicPr>
        <p:blipFill>
          <a:blip r:embed="rId3"/>
          <a:stretch>
            <a:fillRect/>
          </a:stretch>
        </p:blipFill>
        <p:spPr>
          <a:xfrm>
            <a:off x="429433" y="6221967"/>
            <a:ext cx="2089737" cy="400533"/>
          </a:xfrm>
          <a:prstGeom prst="rect">
            <a:avLst/>
          </a:prstGeom>
        </p:spPr>
      </p:pic>
      <p:sp>
        <p:nvSpPr>
          <p:cNvPr id="12" name="TextBox 11">
            <a:extLst>
              <a:ext uri="{FF2B5EF4-FFF2-40B4-BE49-F238E27FC236}">
                <a16:creationId xmlns:a16="http://schemas.microsoft.com/office/drawing/2014/main" id="{50E9A832-960F-6A4C-81AE-00EFB4AC8EEC}"/>
              </a:ext>
            </a:extLst>
          </p:cNvPr>
          <p:cNvSpPr txBox="1"/>
          <p:nvPr/>
        </p:nvSpPr>
        <p:spPr>
          <a:xfrm>
            <a:off x="7028" y="1541324"/>
            <a:ext cx="10918880" cy="2362506"/>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6000" b="1" dirty="0">
                <a:solidFill>
                  <a:schemeClr val="bg1"/>
                </a:solidFill>
                <a:latin typeface="Open Sans" panose="020B0606030504020204" pitchFamily="34" charset="0"/>
                <a:ea typeface="Open Sans" panose="020B0606030504020204" pitchFamily="34" charset="0"/>
                <a:cs typeface="Open Sans" panose="020B0606030504020204" pitchFamily="34" charset="0"/>
              </a:rPr>
              <a:t>PREPARE</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marL="0" marR="0" indent="0" algn="ctr" defTabSz="914400" rtl="0" eaLnBrk="1" fontAlgn="auto" latinLnBrk="0" hangingPunct="1">
              <a:lnSpc>
                <a:spcPct val="150000"/>
              </a:lnSpc>
              <a:spcBef>
                <a:spcPts val="0"/>
              </a:spcBef>
              <a:spcAft>
                <a:spcPts val="0"/>
              </a:spcAft>
              <a:buClrTx/>
              <a:buSzTx/>
              <a:buFontTx/>
              <a:buNone/>
              <a:tabLst/>
              <a:defRPr/>
            </a:pPr>
            <a:r>
              <a:rPr lang="en-US" sz="2800" b="0" dirty="0">
                <a:solidFill>
                  <a:schemeClr val="bg1"/>
                </a:solidFill>
                <a:latin typeface="Open Sans" panose="020B0606030504020204" pitchFamily="34" charset="0"/>
                <a:ea typeface="Open Sans" panose="020B0606030504020204" pitchFamily="34" charset="0"/>
                <a:cs typeface="Open Sans" panose="020B0606030504020204" pitchFamily="34" charset="0"/>
              </a:rPr>
              <a:t>Equipping Your Kids to Confront </a:t>
            </a:r>
            <a:br>
              <a:rPr lang="en-US" sz="2800" b="0" dirty="0">
                <a:solidFill>
                  <a:schemeClr val="bg1"/>
                </a:solidFill>
                <a:latin typeface="Open Sans" panose="020B0606030504020204" pitchFamily="34" charset="0"/>
                <a:ea typeface="Open Sans" panose="020B0606030504020204" pitchFamily="34" charset="0"/>
                <a:cs typeface="Open Sans" panose="020B0606030504020204" pitchFamily="34" charset="0"/>
              </a:rPr>
            </a:br>
            <a:r>
              <a:rPr lang="en-US" sz="2800" b="0" dirty="0">
                <a:solidFill>
                  <a:schemeClr val="bg1"/>
                </a:solidFill>
                <a:latin typeface="Open Sans" panose="020B0606030504020204" pitchFamily="34" charset="0"/>
                <a:ea typeface="Open Sans" panose="020B0606030504020204" pitchFamily="34" charset="0"/>
                <a:cs typeface="Open Sans" panose="020B0606030504020204" pitchFamily="34" charset="0"/>
              </a:rPr>
              <a:t>an Over-Sexualized Culture</a:t>
            </a:r>
          </a:p>
        </p:txBody>
      </p:sp>
    </p:spTree>
    <p:extLst>
      <p:ext uri="{BB962C8B-B14F-4D97-AF65-F5344CB8AC3E}">
        <p14:creationId xmlns:p14="http://schemas.microsoft.com/office/powerpoint/2010/main" val="1818117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0C0A1DCB-6D9A-D947-A264-A3D159155EF4}"/>
              </a:ext>
            </a:extLst>
          </p:cNvPr>
          <p:cNvSpPr/>
          <p:nvPr/>
        </p:nvSpPr>
        <p:spPr>
          <a:xfrm>
            <a:off x="1158806" y="1764028"/>
            <a:ext cx="11283293" cy="2203104"/>
          </a:xfrm>
          <a:prstGeom prst="rect">
            <a:avLst/>
          </a:prstGeom>
        </p:spPr>
        <p:txBody>
          <a:bodyPr wrap="square">
            <a:spAutoFit/>
          </a:bodyPr>
          <a:lstStyle/>
          <a:p>
            <a:pPr marL="457200" indent="-457200">
              <a:lnSpc>
                <a:spcPct val="200000"/>
              </a:lnSpc>
              <a:buFont typeface="Courier New" panose="02070309020205020404" pitchFamily="49" charset="0"/>
              <a:buChar char="o"/>
            </a:pP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The Real World</a:t>
            </a:r>
          </a:p>
          <a:p>
            <a:pPr marL="457200" indent="-457200">
              <a:lnSpc>
                <a:spcPct val="200000"/>
              </a:lnSpc>
              <a:buFont typeface="Courier New" panose="02070309020205020404" pitchFamily="49" charset="0"/>
              <a:buChar char="o"/>
            </a:pP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What Parents Need to Know and Do</a:t>
            </a:r>
          </a:p>
          <a:p>
            <a:pPr marL="457200" indent="-457200">
              <a:lnSpc>
                <a:spcPct val="200000"/>
              </a:lnSpc>
              <a:buFont typeface="Courier New" panose="02070309020205020404" pitchFamily="49" charset="0"/>
              <a:buChar char="o"/>
            </a:pP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How You Can Protect Your Family</a:t>
            </a:r>
          </a:p>
        </p:txBody>
      </p:sp>
      <p:sp>
        <p:nvSpPr>
          <p:cNvPr id="33" name="Title 1">
            <a:extLst>
              <a:ext uri="{FF2B5EF4-FFF2-40B4-BE49-F238E27FC236}">
                <a16:creationId xmlns:a16="http://schemas.microsoft.com/office/drawing/2014/main" id="{5FF2E8FB-3FF1-794B-BFED-51C09DF7D134}"/>
              </a:ext>
            </a:extLst>
          </p:cNvPr>
          <p:cNvSpPr txBox="1">
            <a:spLocks/>
          </p:cNvSpPr>
          <p:nvPr/>
        </p:nvSpPr>
        <p:spPr>
          <a:xfrm>
            <a:off x="671947" y="-42886"/>
            <a:ext cx="10577383" cy="163417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5400" b="1" i="0" kern="1200" baseline="0">
                <a:solidFill>
                  <a:schemeClr val="bg1"/>
                </a:solidFill>
                <a:latin typeface="Verdana" charset="0"/>
                <a:ea typeface="Verdana" charset="0"/>
                <a:cs typeface="Verdana" charset="0"/>
              </a:defRPr>
            </a:lvl1pPr>
          </a:lstStyle>
          <a:p>
            <a:r>
              <a:rPr lang="en-US" sz="4000" dirty="0">
                <a:solidFill>
                  <a:srgbClr val="15214B"/>
                </a:solidFill>
                <a:latin typeface="Open Sans" panose="020B0606030504020204" pitchFamily="34" charset="0"/>
                <a:ea typeface="Open Sans" panose="020B0606030504020204" pitchFamily="34" charset="0"/>
                <a:cs typeface="Open Sans" panose="020B0606030504020204" pitchFamily="34" charset="0"/>
              </a:rPr>
              <a:t>Our Agenda</a:t>
            </a:r>
          </a:p>
        </p:txBody>
      </p:sp>
    </p:spTree>
    <p:extLst>
      <p:ext uri="{BB962C8B-B14F-4D97-AF65-F5344CB8AC3E}">
        <p14:creationId xmlns:p14="http://schemas.microsoft.com/office/powerpoint/2010/main" val="14103470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E6FD652-A51A-AB43-8D2D-8C8140BBE794}"/>
              </a:ext>
            </a:extLst>
          </p:cNvPr>
          <p:cNvSpPr/>
          <p:nvPr/>
        </p:nvSpPr>
        <p:spPr>
          <a:xfrm>
            <a:off x="-91440" y="1481973"/>
            <a:ext cx="11572240" cy="1453475"/>
          </a:xfrm>
          <a:prstGeom prst="rect">
            <a:avLst/>
          </a:prstGeom>
        </p:spPr>
        <p:txBody>
          <a:bodyPr wrap="square">
            <a:spAutoFit/>
          </a:bodyPr>
          <a:lstStyle/>
          <a:p>
            <a:pPr algn="ctr">
              <a:lnSpc>
                <a:spcPct val="150000"/>
              </a:lnSpc>
              <a:buClr>
                <a:schemeClr val="bg1"/>
              </a:buClr>
            </a:pPr>
            <a:r>
              <a:rPr lang="en-US" sz="6600" b="1" dirty="0">
                <a:solidFill>
                  <a:schemeClr val="bg1"/>
                </a:solidFill>
                <a:latin typeface="Open Sans" panose="020B0606030504020204" pitchFamily="34" charset="0"/>
                <a:ea typeface="Open Sans" panose="020B0606030504020204" pitchFamily="34" charset="0"/>
                <a:cs typeface="Open Sans" panose="020B0606030504020204" pitchFamily="34" charset="0"/>
              </a:rPr>
              <a:t>The Real World </a:t>
            </a:r>
          </a:p>
        </p:txBody>
      </p:sp>
    </p:spTree>
    <p:extLst>
      <p:ext uri="{BB962C8B-B14F-4D97-AF65-F5344CB8AC3E}">
        <p14:creationId xmlns:p14="http://schemas.microsoft.com/office/powerpoint/2010/main" val="2800870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5311E0FB-5C09-C845-8059-9AF954DF87DB}"/>
              </a:ext>
            </a:extLst>
          </p:cNvPr>
          <p:cNvSpPr txBox="1">
            <a:spLocks/>
          </p:cNvSpPr>
          <p:nvPr/>
        </p:nvSpPr>
        <p:spPr>
          <a:xfrm>
            <a:off x="659576" y="-260243"/>
            <a:ext cx="10577383" cy="163417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5400" b="1" i="0" kern="1200" baseline="0">
                <a:solidFill>
                  <a:schemeClr val="bg1"/>
                </a:solidFill>
                <a:latin typeface="Verdana" charset="0"/>
                <a:ea typeface="Verdana" charset="0"/>
                <a:cs typeface="Verdana" charset="0"/>
              </a:defRPr>
            </a:lvl1pPr>
          </a:lstStyle>
          <a:p>
            <a:r>
              <a:rPr lang="en-US" sz="4000" dirty="0">
                <a:solidFill>
                  <a:srgbClr val="15214B"/>
                </a:solidFill>
                <a:latin typeface="Open Sans" panose="020B0606030504020204" pitchFamily="34" charset="0"/>
                <a:ea typeface="Open Sans" panose="020B0606030504020204" pitchFamily="34" charset="0"/>
                <a:cs typeface="Open Sans" panose="020B0606030504020204" pitchFamily="34" charset="0"/>
              </a:rPr>
              <a:t>Online Dangers</a:t>
            </a:r>
          </a:p>
        </p:txBody>
      </p:sp>
      <p:cxnSp>
        <p:nvCxnSpPr>
          <p:cNvPr id="10" name="Straight Connector 9">
            <a:extLst>
              <a:ext uri="{FF2B5EF4-FFF2-40B4-BE49-F238E27FC236}">
                <a16:creationId xmlns:a16="http://schemas.microsoft.com/office/drawing/2014/main" id="{1F73E87A-1742-5D4D-AADA-846E1B672772}"/>
              </a:ext>
            </a:extLst>
          </p:cNvPr>
          <p:cNvCxnSpPr>
            <a:cxnSpLocks/>
          </p:cNvCxnSpPr>
          <p:nvPr/>
        </p:nvCxnSpPr>
        <p:spPr>
          <a:xfrm>
            <a:off x="4720856" y="1175658"/>
            <a:ext cx="6516103" cy="0"/>
          </a:xfrm>
          <a:prstGeom prst="line">
            <a:avLst/>
          </a:prstGeom>
          <a:ln>
            <a:solidFill>
              <a:srgbClr val="424242"/>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15E65439-3E21-DA4B-82B6-C3C3AE14C602}"/>
              </a:ext>
            </a:extLst>
          </p:cNvPr>
          <p:cNvSpPr txBox="1"/>
          <p:nvPr/>
        </p:nvSpPr>
        <p:spPr>
          <a:xfrm>
            <a:off x="8752113" y="871641"/>
            <a:ext cx="2566488" cy="369332"/>
          </a:xfrm>
          <a:prstGeom prst="rect">
            <a:avLst/>
          </a:prstGeom>
          <a:noFill/>
        </p:spPr>
        <p:txBody>
          <a:bodyPr wrap="square" rtlCol="0">
            <a:spAutoFit/>
          </a:bodyPr>
          <a:lstStyle/>
          <a:p>
            <a:pPr algn="r"/>
            <a:r>
              <a:rPr lang="en-US" b="1" dirty="0">
                <a:solidFill>
                  <a:srgbClr val="424242"/>
                </a:solidFill>
                <a:latin typeface="Open Sans" panose="020B0606030504020204" pitchFamily="34" charset="0"/>
                <a:ea typeface="Open Sans" panose="020B0606030504020204" pitchFamily="34" charset="0"/>
                <a:cs typeface="Open Sans" panose="020B0606030504020204" pitchFamily="34" charset="0"/>
              </a:rPr>
              <a:t>Real World</a:t>
            </a:r>
          </a:p>
        </p:txBody>
      </p:sp>
      <p:sp>
        <p:nvSpPr>
          <p:cNvPr id="15" name="TextBox 14">
            <a:extLst>
              <a:ext uri="{FF2B5EF4-FFF2-40B4-BE49-F238E27FC236}">
                <a16:creationId xmlns:a16="http://schemas.microsoft.com/office/drawing/2014/main" id="{F0AB982F-AA41-F446-92F6-B30FEEA59F7F}"/>
              </a:ext>
            </a:extLst>
          </p:cNvPr>
          <p:cNvSpPr txBox="1"/>
          <p:nvPr/>
        </p:nvSpPr>
        <p:spPr>
          <a:xfrm>
            <a:off x="1" y="1909651"/>
            <a:ext cx="12192000" cy="587277"/>
          </a:xfrm>
          <a:prstGeom prst="rect">
            <a:avLst/>
          </a:prstGeom>
          <a:noFill/>
        </p:spPr>
        <p:txBody>
          <a:bodyPr wrap="square" rtlCol="0">
            <a:spAutoFit/>
          </a:bodyPr>
          <a:lstStyle/>
          <a:p>
            <a:pPr algn="ctr">
              <a:lnSpc>
                <a:spcPct val="150000"/>
              </a:lnSpc>
            </a:pP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What apps allow access to some form of pornography?</a:t>
            </a:r>
          </a:p>
        </p:txBody>
      </p:sp>
      <p:pic>
        <p:nvPicPr>
          <p:cNvPr id="25" name="Picture 24">
            <a:extLst>
              <a:ext uri="{FF2B5EF4-FFF2-40B4-BE49-F238E27FC236}">
                <a16:creationId xmlns:a16="http://schemas.microsoft.com/office/drawing/2014/main" id="{7FA4BA18-06AD-7E48-BF42-57C0C1A54B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1281" y="2987416"/>
            <a:ext cx="1942195" cy="1942195"/>
          </a:xfrm>
          <a:prstGeom prst="rect">
            <a:avLst/>
          </a:prstGeom>
        </p:spPr>
      </p:pic>
      <p:pic>
        <p:nvPicPr>
          <p:cNvPr id="26" name="Picture 25" descr="A picture containing device, clock&#10;&#10;Description automatically generated">
            <a:extLst>
              <a:ext uri="{FF2B5EF4-FFF2-40B4-BE49-F238E27FC236}">
                <a16:creationId xmlns:a16="http://schemas.microsoft.com/office/drawing/2014/main" id="{74F046C2-0EB5-E040-9517-3C68839A47C5}"/>
              </a:ext>
            </a:extLst>
          </p:cNvPr>
          <p:cNvPicPr>
            <a:picLocks noChangeAspect="1"/>
          </p:cNvPicPr>
          <p:nvPr/>
        </p:nvPicPr>
        <p:blipFill>
          <a:blip r:embed="rId3"/>
          <a:stretch>
            <a:fillRect/>
          </a:stretch>
        </p:blipFill>
        <p:spPr>
          <a:xfrm>
            <a:off x="5012574" y="2954790"/>
            <a:ext cx="2024387" cy="2007446"/>
          </a:xfrm>
          <a:prstGeom prst="rect">
            <a:avLst/>
          </a:prstGeom>
        </p:spPr>
      </p:pic>
      <p:pic>
        <p:nvPicPr>
          <p:cNvPr id="27" name="Picture 26" descr="A picture containing drawing&#10;&#10;Description automatically generated">
            <a:extLst>
              <a:ext uri="{FF2B5EF4-FFF2-40B4-BE49-F238E27FC236}">
                <a16:creationId xmlns:a16="http://schemas.microsoft.com/office/drawing/2014/main" id="{41C92406-661E-FE49-A7F6-8DB2213FAC9E}"/>
              </a:ext>
            </a:extLst>
          </p:cNvPr>
          <p:cNvPicPr>
            <a:picLocks noChangeAspect="1"/>
          </p:cNvPicPr>
          <p:nvPr/>
        </p:nvPicPr>
        <p:blipFill>
          <a:blip r:embed="rId4"/>
          <a:stretch>
            <a:fillRect/>
          </a:stretch>
        </p:blipFill>
        <p:spPr>
          <a:xfrm>
            <a:off x="7944753" y="2961003"/>
            <a:ext cx="2024387" cy="2007517"/>
          </a:xfrm>
          <a:prstGeom prst="rect">
            <a:avLst/>
          </a:prstGeom>
        </p:spPr>
      </p:pic>
      <p:sp>
        <p:nvSpPr>
          <p:cNvPr id="28" name="TextBox 27">
            <a:extLst>
              <a:ext uri="{FF2B5EF4-FFF2-40B4-BE49-F238E27FC236}">
                <a16:creationId xmlns:a16="http://schemas.microsoft.com/office/drawing/2014/main" id="{4AC3FB7B-B71C-7D48-85E4-B5C311F6BE0E}"/>
              </a:ext>
            </a:extLst>
          </p:cNvPr>
          <p:cNvSpPr txBox="1"/>
          <p:nvPr/>
        </p:nvSpPr>
        <p:spPr>
          <a:xfrm>
            <a:off x="8248118" y="5124818"/>
            <a:ext cx="1345078" cy="307777"/>
          </a:xfrm>
          <a:prstGeom prst="rect">
            <a:avLst/>
          </a:prstGeom>
          <a:noFill/>
        </p:spPr>
        <p:txBody>
          <a:bodyPr wrap="square" rtlCol="0">
            <a:spAutoFit/>
          </a:bodyPr>
          <a:lstStyle/>
          <a:p>
            <a:pPr algn="ctr"/>
            <a:r>
              <a:rPr lang="en-US" sz="1400" dirty="0">
                <a:solidFill>
                  <a:schemeClr val="bg2">
                    <a:lumMod val="50000"/>
                  </a:schemeClr>
                </a:solidFill>
                <a:latin typeface="Open Sans" panose="020B0606030504020204" pitchFamily="34" charset="0"/>
                <a:ea typeface="Open Sans" panose="020B0606030504020204" pitchFamily="34" charset="0"/>
                <a:cs typeface="Open Sans" panose="020B0606030504020204" pitchFamily="34" charset="0"/>
              </a:rPr>
              <a:t>Delta app</a:t>
            </a:r>
          </a:p>
        </p:txBody>
      </p:sp>
      <p:sp>
        <p:nvSpPr>
          <p:cNvPr id="29" name="TextBox 28">
            <a:extLst>
              <a:ext uri="{FF2B5EF4-FFF2-40B4-BE49-F238E27FC236}">
                <a16:creationId xmlns:a16="http://schemas.microsoft.com/office/drawing/2014/main" id="{AC5B752D-30A3-1C43-87F7-AC64852A7506}"/>
              </a:ext>
            </a:extLst>
          </p:cNvPr>
          <p:cNvSpPr txBox="1"/>
          <p:nvPr/>
        </p:nvSpPr>
        <p:spPr>
          <a:xfrm>
            <a:off x="5012574" y="5124818"/>
            <a:ext cx="2024386" cy="307777"/>
          </a:xfrm>
          <a:prstGeom prst="rect">
            <a:avLst/>
          </a:prstGeom>
          <a:noFill/>
        </p:spPr>
        <p:txBody>
          <a:bodyPr wrap="square" rtlCol="0">
            <a:spAutoFit/>
          </a:bodyPr>
          <a:lstStyle/>
          <a:p>
            <a:pPr algn="ctr"/>
            <a:r>
              <a:rPr lang="en-US" sz="1400" dirty="0">
                <a:solidFill>
                  <a:schemeClr val="bg2">
                    <a:lumMod val="50000"/>
                  </a:schemeClr>
                </a:solidFill>
                <a:latin typeface="Open Sans" panose="020B0606030504020204" pitchFamily="34" charset="0"/>
                <a:ea typeface="Open Sans" panose="020B0606030504020204" pitchFamily="34" charset="0"/>
                <a:cs typeface="Open Sans" panose="020B0606030504020204" pitchFamily="34" charset="0"/>
              </a:rPr>
              <a:t>Pokémon GO app</a:t>
            </a:r>
          </a:p>
        </p:txBody>
      </p:sp>
    </p:spTree>
    <p:extLst>
      <p:ext uri="{BB962C8B-B14F-4D97-AF65-F5344CB8AC3E}">
        <p14:creationId xmlns:p14="http://schemas.microsoft.com/office/powerpoint/2010/main" val="39415517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5311E0FB-5C09-C845-8059-9AF954DF87DB}"/>
              </a:ext>
            </a:extLst>
          </p:cNvPr>
          <p:cNvSpPr txBox="1">
            <a:spLocks/>
          </p:cNvSpPr>
          <p:nvPr/>
        </p:nvSpPr>
        <p:spPr>
          <a:xfrm>
            <a:off x="659576" y="-260243"/>
            <a:ext cx="10577383" cy="163417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5400" b="1" i="0" kern="1200" baseline="0">
                <a:solidFill>
                  <a:schemeClr val="bg1"/>
                </a:solidFill>
                <a:latin typeface="Verdana" charset="0"/>
                <a:ea typeface="Verdana" charset="0"/>
                <a:cs typeface="Verdana" charset="0"/>
              </a:defRPr>
            </a:lvl1pPr>
          </a:lstStyle>
          <a:p>
            <a:r>
              <a:rPr lang="en-US" sz="4000" dirty="0">
                <a:solidFill>
                  <a:srgbClr val="15214B"/>
                </a:solidFill>
                <a:latin typeface="Open Sans" panose="020B0606030504020204" pitchFamily="34" charset="0"/>
                <a:ea typeface="Open Sans" panose="020B0606030504020204" pitchFamily="34" charset="0"/>
                <a:cs typeface="Open Sans" panose="020B0606030504020204" pitchFamily="34" charset="0"/>
              </a:rPr>
              <a:t>Online Dangers</a:t>
            </a:r>
          </a:p>
        </p:txBody>
      </p:sp>
      <p:cxnSp>
        <p:nvCxnSpPr>
          <p:cNvPr id="10" name="Straight Connector 9">
            <a:extLst>
              <a:ext uri="{FF2B5EF4-FFF2-40B4-BE49-F238E27FC236}">
                <a16:creationId xmlns:a16="http://schemas.microsoft.com/office/drawing/2014/main" id="{1F73E87A-1742-5D4D-AADA-846E1B672772}"/>
              </a:ext>
            </a:extLst>
          </p:cNvPr>
          <p:cNvCxnSpPr>
            <a:cxnSpLocks/>
          </p:cNvCxnSpPr>
          <p:nvPr/>
        </p:nvCxnSpPr>
        <p:spPr>
          <a:xfrm>
            <a:off x="4720856" y="1175658"/>
            <a:ext cx="6516103" cy="0"/>
          </a:xfrm>
          <a:prstGeom prst="line">
            <a:avLst/>
          </a:prstGeom>
          <a:ln>
            <a:solidFill>
              <a:srgbClr val="424242"/>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15E65439-3E21-DA4B-82B6-C3C3AE14C602}"/>
              </a:ext>
            </a:extLst>
          </p:cNvPr>
          <p:cNvSpPr txBox="1"/>
          <p:nvPr/>
        </p:nvSpPr>
        <p:spPr>
          <a:xfrm>
            <a:off x="8752113" y="871641"/>
            <a:ext cx="2566488" cy="369332"/>
          </a:xfrm>
          <a:prstGeom prst="rect">
            <a:avLst/>
          </a:prstGeom>
          <a:noFill/>
        </p:spPr>
        <p:txBody>
          <a:bodyPr wrap="square" rtlCol="0">
            <a:spAutoFit/>
          </a:bodyPr>
          <a:lstStyle/>
          <a:p>
            <a:pPr algn="r"/>
            <a:r>
              <a:rPr lang="en-US" b="1" dirty="0">
                <a:solidFill>
                  <a:srgbClr val="424242"/>
                </a:solidFill>
                <a:latin typeface="Open Sans" panose="020B0606030504020204" pitchFamily="34" charset="0"/>
                <a:ea typeface="Open Sans" panose="020B0606030504020204" pitchFamily="34" charset="0"/>
                <a:cs typeface="Open Sans" panose="020B0606030504020204" pitchFamily="34" charset="0"/>
              </a:rPr>
              <a:t>Real World</a:t>
            </a:r>
          </a:p>
        </p:txBody>
      </p:sp>
      <p:pic>
        <p:nvPicPr>
          <p:cNvPr id="12" name="Picture 11">
            <a:extLst>
              <a:ext uri="{FF2B5EF4-FFF2-40B4-BE49-F238E27FC236}">
                <a16:creationId xmlns:a16="http://schemas.microsoft.com/office/drawing/2014/main" id="{5A40F71A-E306-6546-9DB4-8A649C04EB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71281" y="2987416"/>
            <a:ext cx="1942195" cy="1942195"/>
          </a:xfrm>
          <a:prstGeom prst="rect">
            <a:avLst/>
          </a:prstGeom>
        </p:spPr>
      </p:pic>
      <p:pic>
        <p:nvPicPr>
          <p:cNvPr id="20" name="Picture 19" descr="A picture containing device, clock&#10;&#10;Description automatically generated">
            <a:extLst>
              <a:ext uri="{FF2B5EF4-FFF2-40B4-BE49-F238E27FC236}">
                <a16:creationId xmlns:a16="http://schemas.microsoft.com/office/drawing/2014/main" id="{2BBFA125-3476-3242-A3A3-493510F99198}"/>
              </a:ext>
            </a:extLst>
          </p:cNvPr>
          <p:cNvPicPr>
            <a:picLocks noChangeAspect="1"/>
          </p:cNvPicPr>
          <p:nvPr/>
        </p:nvPicPr>
        <p:blipFill>
          <a:blip r:embed="rId4"/>
          <a:stretch>
            <a:fillRect/>
          </a:stretch>
        </p:blipFill>
        <p:spPr>
          <a:xfrm>
            <a:off x="5012574" y="2954790"/>
            <a:ext cx="2024387" cy="2007446"/>
          </a:xfrm>
          <a:prstGeom prst="rect">
            <a:avLst/>
          </a:prstGeom>
        </p:spPr>
      </p:pic>
      <p:pic>
        <p:nvPicPr>
          <p:cNvPr id="22" name="Picture 21" descr="A picture containing drawing&#10;&#10;Description automatically generated">
            <a:extLst>
              <a:ext uri="{FF2B5EF4-FFF2-40B4-BE49-F238E27FC236}">
                <a16:creationId xmlns:a16="http://schemas.microsoft.com/office/drawing/2014/main" id="{3E332247-1E23-F84F-9A06-8F44B19C7268}"/>
              </a:ext>
            </a:extLst>
          </p:cNvPr>
          <p:cNvPicPr>
            <a:picLocks noChangeAspect="1"/>
          </p:cNvPicPr>
          <p:nvPr/>
        </p:nvPicPr>
        <p:blipFill>
          <a:blip r:embed="rId5"/>
          <a:stretch>
            <a:fillRect/>
          </a:stretch>
        </p:blipFill>
        <p:spPr>
          <a:xfrm>
            <a:off x="7944753" y="2961003"/>
            <a:ext cx="2024387" cy="2007517"/>
          </a:xfrm>
          <a:prstGeom prst="rect">
            <a:avLst/>
          </a:prstGeom>
        </p:spPr>
      </p:pic>
      <p:sp>
        <p:nvSpPr>
          <p:cNvPr id="23" name="TextBox 22">
            <a:extLst>
              <a:ext uri="{FF2B5EF4-FFF2-40B4-BE49-F238E27FC236}">
                <a16:creationId xmlns:a16="http://schemas.microsoft.com/office/drawing/2014/main" id="{8E1476B5-D463-2147-A9F1-E24F24180E5C}"/>
              </a:ext>
            </a:extLst>
          </p:cNvPr>
          <p:cNvSpPr txBox="1"/>
          <p:nvPr/>
        </p:nvSpPr>
        <p:spPr>
          <a:xfrm>
            <a:off x="8248118" y="5420098"/>
            <a:ext cx="1345078" cy="307777"/>
          </a:xfrm>
          <a:prstGeom prst="rect">
            <a:avLst/>
          </a:prstGeom>
          <a:noFill/>
        </p:spPr>
        <p:txBody>
          <a:bodyPr wrap="square" rtlCol="0">
            <a:spAutoFit/>
          </a:bodyPr>
          <a:lstStyle/>
          <a:p>
            <a:pPr algn="ctr"/>
            <a:r>
              <a:rPr lang="en-US" sz="1400" dirty="0">
                <a:solidFill>
                  <a:schemeClr val="bg2">
                    <a:lumMod val="50000"/>
                  </a:schemeClr>
                </a:solidFill>
                <a:latin typeface="Open Sans" panose="020B0606030504020204" pitchFamily="34" charset="0"/>
                <a:ea typeface="Open Sans" panose="020B0606030504020204" pitchFamily="34" charset="0"/>
                <a:cs typeface="Open Sans" panose="020B0606030504020204" pitchFamily="34" charset="0"/>
              </a:rPr>
              <a:t>Delta app</a:t>
            </a:r>
          </a:p>
        </p:txBody>
      </p:sp>
      <p:sp>
        <p:nvSpPr>
          <p:cNvPr id="24" name="TextBox 23">
            <a:extLst>
              <a:ext uri="{FF2B5EF4-FFF2-40B4-BE49-F238E27FC236}">
                <a16:creationId xmlns:a16="http://schemas.microsoft.com/office/drawing/2014/main" id="{88BEB883-2828-E340-BF13-CA722A412F6A}"/>
              </a:ext>
            </a:extLst>
          </p:cNvPr>
          <p:cNvSpPr txBox="1"/>
          <p:nvPr/>
        </p:nvSpPr>
        <p:spPr>
          <a:xfrm>
            <a:off x="5012574" y="5420098"/>
            <a:ext cx="2024386" cy="307777"/>
          </a:xfrm>
          <a:prstGeom prst="rect">
            <a:avLst/>
          </a:prstGeom>
          <a:noFill/>
        </p:spPr>
        <p:txBody>
          <a:bodyPr wrap="square" rtlCol="0">
            <a:spAutoFit/>
          </a:bodyPr>
          <a:lstStyle/>
          <a:p>
            <a:pPr algn="ctr"/>
            <a:r>
              <a:rPr lang="en-US" sz="1400" dirty="0">
                <a:solidFill>
                  <a:schemeClr val="bg2">
                    <a:lumMod val="50000"/>
                  </a:schemeClr>
                </a:solidFill>
                <a:latin typeface="Open Sans" panose="020B0606030504020204" pitchFamily="34" charset="0"/>
                <a:ea typeface="Open Sans" panose="020B0606030504020204" pitchFamily="34" charset="0"/>
                <a:cs typeface="Open Sans" panose="020B0606030504020204" pitchFamily="34" charset="0"/>
              </a:rPr>
              <a:t>Pokémon GO app</a:t>
            </a:r>
          </a:p>
        </p:txBody>
      </p:sp>
      <p:sp>
        <p:nvSpPr>
          <p:cNvPr id="13" name="Oval 12">
            <a:extLst>
              <a:ext uri="{FF2B5EF4-FFF2-40B4-BE49-F238E27FC236}">
                <a16:creationId xmlns:a16="http://schemas.microsoft.com/office/drawing/2014/main" id="{C3F2964F-6CDB-8540-BBCA-2FE2079D04CB}"/>
              </a:ext>
            </a:extLst>
          </p:cNvPr>
          <p:cNvSpPr/>
          <p:nvPr/>
        </p:nvSpPr>
        <p:spPr>
          <a:xfrm>
            <a:off x="1668166" y="2584301"/>
            <a:ext cx="2727158" cy="2727158"/>
          </a:xfrm>
          <a:prstGeom prst="ellipse">
            <a:avLst/>
          </a:prstGeom>
          <a:noFill/>
          <a:ln w="76200">
            <a:solidFill>
              <a:srgbClr val="FFC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7CF4F50B-E7AE-CA47-B35A-3C3FBFD1A290}"/>
              </a:ext>
            </a:extLst>
          </p:cNvPr>
          <p:cNvSpPr/>
          <p:nvPr/>
        </p:nvSpPr>
        <p:spPr>
          <a:xfrm>
            <a:off x="4620093" y="2594934"/>
            <a:ext cx="2727158" cy="2727158"/>
          </a:xfrm>
          <a:prstGeom prst="ellipse">
            <a:avLst/>
          </a:prstGeom>
          <a:noFill/>
          <a:ln w="76200">
            <a:solidFill>
              <a:srgbClr val="FFC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00148DB0-91AC-A747-A5BF-9941F470A1E2}"/>
              </a:ext>
            </a:extLst>
          </p:cNvPr>
          <p:cNvSpPr/>
          <p:nvPr/>
        </p:nvSpPr>
        <p:spPr>
          <a:xfrm>
            <a:off x="7572020" y="2594934"/>
            <a:ext cx="2727158" cy="2727158"/>
          </a:xfrm>
          <a:prstGeom prst="ellipse">
            <a:avLst/>
          </a:prstGeom>
          <a:noFill/>
          <a:ln w="76200">
            <a:solidFill>
              <a:srgbClr val="FFC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1808DD24-58F0-7048-A7C4-8EA3A7DD32BB}"/>
              </a:ext>
            </a:extLst>
          </p:cNvPr>
          <p:cNvSpPr txBox="1"/>
          <p:nvPr/>
        </p:nvSpPr>
        <p:spPr>
          <a:xfrm>
            <a:off x="1" y="1909651"/>
            <a:ext cx="12192000" cy="587277"/>
          </a:xfrm>
          <a:prstGeom prst="rect">
            <a:avLst/>
          </a:prstGeom>
          <a:noFill/>
        </p:spPr>
        <p:txBody>
          <a:bodyPr wrap="square" rtlCol="0">
            <a:spAutoFit/>
          </a:bodyPr>
          <a:lstStyle/>
          <a:p>
            <a:pPr algn="ctr">
              <a:lnSpc>
                <a:spcPct val="150000"/>
              </a:lnSpc>
            </a:pP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What apps allow access to some form of pornography?</a:t>
            </a:r>
          </a:p>
        </p:txBody>
      </p:sp>
    </p:spTree>
    <p:extLst>
      <p:ext uri="{BB962C8B-B14F-4D97-AF65-F5344CB8AC3E}">
        <p14:creationId xmlns:p14="http://schemas.microsoft.com/office/powerpoint/2010/main" val="16165666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89D0E38D-D7DD-F448-BED2-BD502D402A61}"/>
              </a:ext>
            </a:extLst>
          </p:cNvPr>
          <p:cNvSpPr txBox="1"/>
          <p:nvPr/>
        </p:nvSpPr>
        <p:spPr>
          <a:xfrm>
            <a:off x="659577" y="1593194"/>
            <a:ext cx="4855104" cy="1987082"/>
          </a:xfrm>
          <a:prstGeom prst="rect">
            <a:avLst/>
          </a:prstGeom>
          <a:noFill/>
        </p:spPr>
        <p:txBody>
          <a:bodyPr wrap="square" rtlCol="0">
            <a:spAutoFit/>
          </a:bodyPr>
          <a:lstStyle/>
          <a:p>
            <a:pPr>
              <a:lnSpc>
                <a:spcPct val="150000"/>
              </a:lnSpc>
            </a:pPr>
            <a:r>
              <a:rPr lang="en-US" sz="2400" dirty="0" err="1">
                <a:solidFill>
                  <a:srgbClr val="424242"/>
                </a:solidFill>
                <a:latin typeface="Open Sans" panose="020B0606030504020204" pitchFamily="34" charset="0"/>
                <a:ea typeface="Open Sans" panose="020B0606030504020204" pitchFamily="34" charset="0"/>
                <a:cs typeface="Open Sans" panose="020B0606030504020204" pitchFamily="34" charset="0"/>
              </a:rPr>
              <a:t>PornHub</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 is brilliant at marketing.</a:t>
            </a:r>
          </a:p>
          <a:p>
            <a:pPr>
              <a:lnSpc>
                <a:spcPct val="150000"/>
              </a:lnSpc>
            </a:pPr>
            <a:endPar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US" dirty="0">
                <a:solidFill>
                  <a:srgbClr val="424242"/>
                </a:solidFill>
                <a:latin typeface="Open Sans" panose="020B0606030504020204" pitchFamily="34" charset="0"/>
                <a:ea typeface="Open Sans" panose="020B0606030504020204" pitchFamily="34" charset="0"/>
                <a:cs typeface="Open Sans" panose="020B0606030504020204" pitchFamily="34" charset="0"/>
              </a:rPr>
              <a:t>Notice the brilliant use of a recognized teen symbol to soften the acceptance.</a:t>
            </a:r>
          </a:p>
        </p:txBody>
      </p:sp>
      <p:pic>
        <p:nvPicPr>
          <p:cNvPr id="14" name="Picture 13">
            <a:extLst>
              <a:ext uri="{FF2B5EF4-FFF2-40B4-BE49-F238E27FC236}">
                <a16:creationId xmlns:a16="http://schemas.microsoft.com/office/drawing/2014/main" id="{5B8CC352-03F0-7243-A9E4-18C244BEDD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85533" y="1813659"/>
            <a:ext cx="2351426" cy="3362793"/>
          </a:xfrm>
          <a:prstGeom prst="rect">
            <a:avLst/>
          </a:prstGeom>
        </p:spPr>
      </p:pic>
      <p:pic>
        <p:nvPicPr>
          <p:cNvPr id="15" name="Picture 14">
            <a:extLst>
              <a:ext uri="{FF2B5EF4-FFF2-40B4-BE49-F238E27FC236}">
                <a16:creationId xmlns:a16="http://schemas.microsoft.com/office/drawing/2014/main" id="{D1C293C5-C5E7-404A-8532-71A032E7C3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67167" y="1842669"/>
            <a:ext cx="2653420" cy="3333783"/>
          </a:xfrm>
          <a:prstGeom prst="rect">
            <a:avLst/>
          </a:prstGeom>
        </p:spPr>
      </p:pic>
      <p:cxnSp>
        <p:nvCxnSpPr>
          <p:cNvPr id="7" name="Straight Arrow Connector 6">
            <a:extLst>
              <a:ext uri="{FF2B5EF4-FFF2-40B4-BE49-F238E27FC236}">
                <a16:creationId xmlns:a16="http://schemas.microsoft.com/office/drawing/2014/main" id="{7A588EBE-A995-EA41-A2F9-EB2FA5256BA1}"/>
              </a:ext>
            </a:extLst>
          </p:cNvPr>
          <p:cNvCxnSpPr>
            <a:cxnSpLocks/>
          </p:cNvCxnSpPr>
          <p:nvPr/>
        </p:nvCxnSpPr>
        <p:spPr>
          <a:xfrm>
            <a:off x="4358579" y="3372438"/>
            <a:ext cx="1787037" cy="0"/>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sp>
        <p:nvSpPr>
          <p:cNvPr id="12" name="Title 1">
            <a:extLst>
              <a:ext uri="{FF2B5EF4-FFF2-40B4-BE49-F238E27FC236}">
                <a16:creationId xmlns:a16="http://schemas.microsoft.com/office/drawing/2014/main" id="{D27EF4AE-8498-2C40-B2A1-1A4A18BCA7DE}"/>
              </a:ext>
            </a:extLst>
          </p:cNvPr>
          <p:cNvSpPr txBox="1">
            <a:spLocks/>
          </p:cNvSpPr>
          <p:nvPr/>
        </p:nvSpPr>
        <p:spPr>
          <a:xfrm>
            <a:off x="659576" y="-260243"/>
            <a:ext cx="10577383" cy="163417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5400" b="1" i="0" kern="1200" baseline="0">
                <a:solidFill>
                  <a:schemeClr val="bg1"/>
                </a:solidFill>
                <a:latin typeface="Verdana" charset="0"/>
                <a:ea typeface="Verdana" charset="0"/>
                <a:cs typeface="Verdana" charset="0"/>
              </a:defRPr>
            </a:lvl1pPr>
          </a:lstStyle>
          <a:p>
            <a:r>
              <a:rPr lang="en-US" sz="4000" dirty="0">
                <a:solidFill>
                  <a:srgbClr val="15214B"/>
                </a:solidFill>
                <a:latin typeface="Open Sans" panose="020B0606030504020204" pitchFamily="34" charset="0"/>
                <a:ea typeface="Open Sans" panose="020B0606030504020204" pitchFamily="34" charset="0"/>
                <a:cs typeface="Open Sans" panose="020B0606030504020204" pitchFamily="34" charset="0"/>
              </a:rPr>
              <a:t>Online Dangers</a:t>
            </a:r>
          </a:p>
        </p:txBody>
      </p:sp>
      <p:cxnSp>
        <p:nvCxnSpPr>
          <p:cNvPr id="13" name="Straight Connector 12">
            <a:extLst>
              <a:ext uri="{FF2B5EF4-FFF2-40B4-BE49-F238E27FC236}">
                <a16:creationId xmlns:a16="http://schemas.microsoft.com/office/drawing/2014/main" id="{5CD4AF72-9422-4945-8743-A37BC3696DC4}"/>
              </a:ext>
            </a:extLst>
          </p:cNvPr>
          <p:cNvCxnSpPr>
            <a:cxnSpLocks/>
          </p:cNvCxnSpPr>
          <p:nvPr/>
        </p:nvCxnSpPr>
        <p:spPr>
          <a:xfrm>
            <a:off x="4720856" y="1175658"/>
            <a:ext cx="6516103" cy="0"/>
          </a:xfrm>
          <a:prstGeom prst="line">
            <a:avLst/>
          </a:prstGeom>
          <a:ln>
            <a:solidFill>
              <a:srgbClr val="424242"/>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0D191571-A52C-FD46-A6F1-27992D0E40E7}"/>
              </a:ext>
            </a:extLst>
          </p:cNvPr>
          <p:cNvSpPr txBox="1"/>
          <p:nvPr/>
        </p:nvSpPr>
        <p:spPr>
          <a:xfrm>
            <a:off x="8752113" y="871641"/>
            <a:ext cx="2566488" cy="369332"/>
          </a:xfrm>
          <a:prstGeom prst="rect">
            <a:avLst/>
          </a:prstGeom>
          <a:noFill/>
        </p:spPr>
        <p:txBody>
          <a:bodyPr wrap="square" rtlCol="0">
            <a:spAutoFit/>
          </a:bodyPr>
          <a:lstStyle/>
          <a:p>
            <a:pPr algn="r"/>
            <a:r>
              <a:rPr lang="en-US" b="1" dirty="0">
                <a:solidFill>
                  <a:srgbClr val="424242"/>
                </a:solidFill>
                <a:latin typeface="Open Sans" panose="020B0606030504020204" pitchFamily="34" charset="0"/>
                <a:ea typeface="Open Sans" panose="020B0606030504020204" pitchFamily="34" charset="0"/>
                <a:cs typeface="Open Sans" panose="020B0606030504020204" pitchFamily="34" charset="0"/>
              </a:rPr>
              <a:t>Real World</a:t>
            </a:r>
          </a:p>
        </p:txBody>
      </p:sp>
    </p:spTree>
    <p:extLst>
      <p:ext uri="{BB962C8B-B14F-4D97-AF65-F5344CB8AC3E}">
        <p14:creationId xmlns:p14="http://schemas.microsoft.com/office/powerpoint/2010/main" val="3874007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89D0E38D-D7DD-F448-BED2-BD502D402A61}"/>
              </a:ext>
            </a:extLst>
          </p:cNvPr>
          <p:cNvSpPr txBox="1"/>
          <p:nvPr/>
        </p:nvSpPr>
        <p:spPr>
          <a:xfrm>
            <a:off x="659577" y="1593194"/>
            <a:ext cx="10888258" cy="1141274"/>
          </a:xfrm>
          <a:prstGeom prst="rect">
            <a:avLst/>
          </a:prstGeom>
          <a:noFill/>
        </p:spPr>
        <p:txBody>
          <a:bodyPr wrap="square" rtlCol="0">
            <a:spAutoFit/>
          </a:bodyPr>
          <a:lstStyle/>
          <a:p>
            <a:pPr>
              <a:lnSpc>
                <a:spcPct val="150000"/>
              </a:lnSpc>
            </a:pP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According to the 2016 </a:t>
            </a:r>
            <a:r>
              <a:rPr lang="en-US" sz="2400" dirty="0" err="1">
                <a:solidFill>
                  <a:srgbClr val="424242"/>
                </a:solidFill>
                <a:latin typeface="Open Sans" panose="020B0606030504020204" pitchFamily="34" charset="0"/>
                <a:ea typeface="Open Sans" panose="020B0606030504020204" pitchFamily="34" charset="0"/>
                <a:cs typeface="Open Sans" panose="020B0606030504020204" pitchFamily="34" charset="0"/>
              </a:rPr>
              <a:t>Barna</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 study, </a:t>
            </a:r>
            <a:r>
              <a:rPr lang="en-US" sz="2400" i="1" dirty="0">
                <a:solidFill>
                  <a:srgbClr val="424242"/>
                </a:solidFill>
                <a:latin typeface="Open Sans" panose="020B0606030504020204" pitchFamily="34" charset="0"/>
                <a:ea typeface="Open Sans" panose="020B0606030504020204" pitchFamily="34" charset="0"/>
                <a:cs typeface="Open Sans" panose="020B0606030504020204" pitchFamily="34" charset="0"/>
              </a:rPr>
              <a:t>The Porn Phenomenon</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 what percentage of girls, ages 13-24, </a:t>
            </a:r>
            <a:r>
              <a:rPr lang="en-US" sz="2400" b="1" i="1" dirty="0">
                <a:solidFill>
                  <a:srgbClr val="424242"/>
                </a:solidFill>
                <a:latin typeface="Open Sans" panose="020B0606030504020204" pitchFamily="34" charset="0"/>
                <a:ea typeface="Open Sans" panose="020B0606030504020204" pitchFamily="34" charset="0"/>
                <a:cs typeface="Open Sans" panose="020B0606030504020204" pitchFamily="34" charset="0"/>
              </a:rPr>
              <a:t>who periodically attend church</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 seek porn monthly?</a:t>
            </a:r>
          </a:p>
        </p:txBody>
      </p:sp>
      <p:sp>
        <p:nvSpPr>
          <p:cNvPr id="2" name="TextBox 1">
            <a:extLst>
              <a:ext uri="{FF2B5EF4-FFF2-40B4-BE49-F238E27FC236}">
                <a16:creationId xmlns:a16="http://schemas.microsoft.com/office/drawing/2014/main" id="{473EFD92-8F8E-8C4D-AF0B-52406D4E7BD2}"/>
              </a:ext>
            </a:extLst>
          </p:cNvPr>
          <p:cNvSpPr txBox="1"/>
          <p:nvPr/>
        </p:nvSpPr>
        <p:spPr>
          <a:xfrm>
            <a:off x="2630039" y="3428996"/>
            <a:ext cx="1796142" cy="1015663"/>
          </a:xfrm>
          <a:prstGeom prst="rect">
            <a:avLst/>
          </a:prstGeom>
          <a:noFill/>
        </p:spPr>
        <p:txBody>
          <a:bodyPr wrap="square" rtlCol="0">
            <a:spAutoFit/>
          </a:bodyPr>
          <a:lstStyle/>
          <a:p>
            <a:r>
              <a:rPr lang="en-US" sz="6000" b="1" spc="-300" dirty="0">
                <a:solidFill>
                  <a:srgbClr val="15214B"/>
                </a:solidFill>
                <a:latin typeface="Open Sans" panose="020B0606030504020204" pitchFamily="34" charset="0"/>
                <a:ea typeface="Open Sans" panose="020B0606030504020204" pitchFamily="34" charset="0"/>
                <a:cs typeface="Open Sans" panose="020B0606030504020204" pitchFamily="34" charset="0"/>
              </a:rPr>
              <a:t>1</a:t>
            </a:r>
            <a:r>
              <a:rPr lang="en-US" sz="60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3</a:t>
            </a:r>
            <a:r>
              <a:rPr lang="en-US" sz="48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a:t>
            </a:r>
          </a:p>
        </p:txBody>
      </p:sp>
      <p:sp>
        <p:nvSpPr>
          <p:cNvPr id="8" name="TextBox 7">
            <a:extLst>
              <a:ext uri="{FF2B5EF4-FFF2-40B4-BE49-F238E27FC236}">
                <a16:creationId xmlns:a16="http://schemas.microsoft.com/office/drawing/2014/main" id="{9B24CB69-4C2C-D04C-97E8-E6C950ED034A}"/>
              </a:ext>
            </a:extLst>
          </p:cNvPr>
          <p:cNvSpPr txBox="1"/>
          <p:nvPr/>
        </p:nvSpPr>
        <p:spPr>
          <a:xfrm>
            <a:off x="5292546" y="3428996"/>
            <a:ext cx="1606908" cy="1015663"/>
          </a:xfrm>
          <a:prstGeom prst="rect">
            <a:avLst/>
          </a:prstGeom>
          <a:noFill/>
        </p:spPr>
        <p:txBody>
          <a:bodyPr wrap="square" rtlCol="0">
            <a:spAutoFit/>
          </a:bodyPr>
          <a:lstStyle/>
          <a:p>
            <a:r>
              <a:rPr lang="en-US" sz="60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36</a:t>
            </a:r>
            <a:r>
              <a:rPr lang="en-US" sz="48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a:t>
            </a:r>
          </a:p>
        </p:txBody>
      </p:sp>
      <p:sp>
        <p:nvSpPr>
          <p:cNvPr id="10" name="TextBox 9">
            <a:extLst>
              <a:ext uri="{FF2B5EF4-FFF2-40B4-BE49-F238E27FC236}">
                <a16:creationId xmlns:a16="http://schemas.microsoft.com/office/drawing/2014/main" id="{845E9607-F33C-4E48-B48B-FEFB05CDB386}"/>
              </a:ext>
            </a:extLst>
          </p:cNvPr>
          <p:cNvSpPr txBox="1"/>
          <p:nvPr/>
        </p:nvSpPr>
        <p:spPr>
          <a:xfrm>
            <a:off x="7676076" y="3428996"/>
            <a:ext cx="1796142" cy="1015663"/>
          </a:xfrm>
          <a:prstGeom prst="rect">
            <a:avLst/>
          </a:prstGeom>
          <a:noFill/>
        </p:spPr>
        <p:txBody>
          <a:bodyPr wrap="square" rtlCol="0">
            <a:spAutoFit/>
          </a:bodyPr>
          <a:lstStyle/>
          <a:p>
            <a:r>
              <a:rPr lang="en-US" sz="60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50</a:t>
            </a:r>
            <a:r>
              <a:rPr lang="en-US" sz="48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a:t>
            </a:r>
          </a:p>
        </p:txBody>
      </p:sp>
      <p:sp>
        <p:nvSpPr>
          <p:cNvPr id="11" name="Title 1">
            <a:extLst>
              <a:ext uri="{FF2B5EF4-FFF2-40B4-BE49-F238E27FC236}">
                <a16:creationId xmlns:a16="http://schemas.microsoft.com/office/drawing/2014/main" id="{90DFF8AB-6522-224C-9C36-4205CF999EE3}"/>
              </a:ext>
            </a:extLst>
          </p:cNvPr>
          <p:cNvSpPr txBox="1">
            <a:spLocks/>
          </p:cNvSpPr>
          <p:nvPr/>
        </p:nvSpPr>
        <p:spPr>
          <a:xfrm>
            <a:off x="659576" y="-260243"/>
            <a:ext cx="10577383" cy="163417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5400" b="1" i="0" kern="1200" baseline="0">
                <a:solidFill>
                  <a:schemeClr val="bg1"/>
                </a:solidFill>
                <a:latin typeface="Verdana" charset="0"/>
                <a:ea typeface="Verdana" charset="0"/>
                <a:cs typeface="Verdana" charset="0"/>
              </a:defRPr>
            </a:lvl1pPr>
          </a:lstStyle>
          <a:p>
            <a:r>
              <a:rPr lang="en-US" sz="4000" dirty="0" err="1">
                <a:solidFill>
                  <a:srgbClr val="15214B"/>
                </a:solidFill>
                <a:latin typeface="Open Sans" panose="020B0606030504020204" pitchFamily="34" charset="0"/>
                <a:ea typeface="Open Sans" panose="020B0606030504020204" pitchFamily="34" charset="0"/>
                <a:cs typeface="Open Sans" panose="020B0606030504020204" pitchFamily="34" charset="0"/>
              </a:rPr>
              <a:t>Barna</a:t>
            </a:r>
            <a:r>
              <a:rPr lang="en-US" sz="4000" dirty="0">
                <a:solidFill>
                  <a:srgbClr val="15214B"/>
                </a:solidFill>
                <a:latin typeface="Open Sans" panose="020B0606030504020204" pitchFamily="34" charset="0"/>
                <a:ea typeface="Open Sans" panose="020B0606030504020204" pitchFamily="34" charset="0"/>
                <a:cs typeface="Open Sans" panose="020B0606030504020204" pitchFamily="34" charset="0"/>
              </a:rPr>
              <a:t> Study</a:t>
            </a:r>
          </a:p>
        </p:txBody>
      </p:sp>
      <p:cxnSp>
        <p:nvCxnSpPr>
          <p:cNvPr id="12" name="Straight Connector 11">
            <a:extLst>
              <a:ext uri="{FF2B5EF4-FFF2-40B4-BE49-F238E27FC236}">
                <a16:creationId xmlns:a16="http://schemas.microsoft.com/office/drawing/2014/main" id="{629C2F03-896C-4542-B9AE-6866B54E2D26}"/>
              </a:ext>
            </a:extLst>
          </p:cNvPr>
          <p:cNvCxnSpPr>
            <a:cxnSpLocks/>
          </p:cNvCxnSpPr>
          <p:nvPr/>
        </p:nvCxnSpPr>
        <p:spPr>
          <a:xfrm>
            <a:off x="3870251" y="1175658"/>
            <a:ext cx="7366708" cy="0"/>
          </a:xfrm>
          <a:prstGeom prst="line">
            <a:avLst/>
          </a:prstGeom>
          <a:ln>
            <a:solidFill>
              <a:srgbClr val="424242"/>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5B63C45D-A4D1-C94B-8C5C-FFB9DE4BEF45}"/>
              </a:ext>
            </a:extLst>
          </p:cNvPr>
          <p:cNvSpPr txBox="1"/>
          <p:nvPr/>
        </p:nvSpPr>
        <p:spPr>
          <a:xfrm>
            <a:off x="8752113" y="871641"/>
            <a:ext cx="2566488" cy="369332"/>
          </a:xfrm>
          <a:prstGeom prst="rect">
            <a:avLst/>
          </a:prstGeom>
          <a:noFill/>
        </p:spPr>
        <p:txBody>
          <a:bodyPr wrap="square" rtlCol="0">
            <a:spAutoFit/>
          </a:bodyPr>
          <a:lstStyle/>
          <a:p>
            <a:pPr algn="r"/>
            <a:r>
              <a:rPr lang="en-US" b="1" dirty="0">
                <a:solidFill>
                  <a:srgbClr val="424242"/>
                </a:solidFill>
                <a:latin typeface="Open Sans" panose="020B0606030504020204" pitchFamily="34" charset="0"/>
                <a:ea typeface="Open Sans" panose="020B0606030504020204" pitchFamily="34" charset="0"/>
                <a:cs typeface="Open Sans" panose="020B0606030504020204" pitchFamily="34" charset="0"/>
              </a:rPr>
              <a:t>Real World</a:t>
            </a:r>
          </a:p>
        </p:txBody>
      </p:sp>
    </p:spTree>
    <p:extLst>
      <p:ext uri="{BB962C8B-B14F-4D97-AF65-F5344CB8AC3E}">
        <p14:creationId xmlns:p14="http://schemas.microsoft.com/office/powerpoint/2010/main" val="10472037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89D0E38D-D7DD-F448-BED2-BD502D402A61}"/>
              </a:ext>
            </a:extLst>
          </p:cNvPr>
          <p:cNvSpPr txBox="1"/>
          <p:nvPr/>
        </p:nvSpPr>
        <p:spPr>
          <a:xfrm>
            <a:off x="659577" y="1593194"/>
            <a:ext cx="10888258" cy="1141274"/>
          </a:xfrm>
          <a:prstGeom prst="rect">
            <a:avLst/>
          </a:prstGeom>
          <a:noFill/>
        </p:spPr>
        <p:txBody>
          <a:bodyPr wrap="square" rtlCol="0">
            <a:spAutoFit/>
          </a:bodyPr>
          <a:lstStyle/>
          <a:p>
            <a:pPr>
              <a:lnSpc>
                <a:spcPct val="150000"/>
              </a:lnSpc>
            </a:pP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According to the 2016 </a:t>
            </a:r>
            <a:r>
              <a:rPr lang="en-US" sz="2400" dirty="0" err="1">
                <a:solidFill>
                  <a:srgbClr val="424242"/>
                </a:solidFill>
                <a:latin typeface="Open Sans" panose="020B0606030504020204" pitchFamily="34" charset="0"/>
                <a:ea typeface="Open Sans" panose="020B0606030504020204" pitchFamily="34" charset="0"/>
                <a:cs typeface="Open Sans" panose="020B0606030504020204" pitchFamily="34" charset="0"/>
              </a:rPr>
              <a:t>Barna</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 study, </a:t>
            </a:r>
            <a:r>
              <a:rPr lang="en-US" sz="2400" i="1" dirty="0">
                <a:solidFill>
                  <a:srgbClr val="424242"/>
                </a:solidFill>
                <a:latin typeface="Open Sans" panose="020B0606030504020204" pitchFamily="34" charset="0"/>
                <a:ea typeface="Open Sans" panose="020B0606030504020204" pitchFamily="34" charset="0"/>
                <a:cs typeface="Open Sans" panose="020B0606030504020204" pitchFamily="34" charset="0"/>
              </a:rPr>
              <a:t>The Porn Phenomenon</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 what percentage of girls, ages 13-24, </a:t>
            </a:r>
            <a:r>
              <a:rPr lang="en-US" sz="2400" b="1" i="1" dirty="0">
                <a:solidFill>
                  <a:srgbClr val="424242"/>
                </a:solidFill>
                <a:latin typeface="Open Sans" panose="020B0606030504020204" pitchFamily="34" charset="0"/>
                <a:ea typeface="Open Sans" panose="020B0606030504020204" pitchFamily="34" charset="0"/>
                <a:cs typeface="Open Sans" panose="020B0606030504020204" pitchFamily="34" charset="0"/>
              </a:rPr>
              <a:t>who periodically attend church</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 seek porn monthly?</a:t>
            </a:r>
          </a:p>
        </p:txBody>
      </p:sp>
      <p:sp>
        <p:nvSpPr>
          <p:cNvPr id="2" name="TextBox 1">
            <a:extLst>
              <a:ext uri="{FF2B5EF4-FFF2-40B4-BE49-F238E27FC236}">
                <a16:creationId xmlns:a16="http://schemas.microsoft.com/office/drawing/2014/main" id="{473EFD92-8F8E-8C4D-AF0B-52406D4E7BD2}"/>
              </a:ext>
            </a:extLst>
          </p:cNvPr>
          <p:cNvSpPr txBox="1"/>
          <p:nvPr/>
        </p:nvSpPr>
        <p:spPr>
          <a:xfrm>
            <a:off x="2630039" y="3428996"/>
            <a:ext cx="1796142" cy="1015663"/>
          </a:xfrm>
          <a:prstGeom prst="rect">
            <a:avLst/>
          </a:prstGeom>
          <a:noFill/>
        </p:spPr>
        <p:txBody>
          <a:bodyPr wrap="square" rtlCol="0">
            <a:spAutoFit/>
          </a:bodyPr>
          <a:lstStyle/>
          <a:p>
            <a:r>
              <a:rPr lang="en-US" sz="6000" b="1" spc="-300" dirty="0">
                <a:solidFill>
                  <a:srgbClr val="15214B"/>
                </a:solidFill>
                <a:latin typeface="Open Sans" panose="020B0606030504020204" pitchFamily="34" charset="0"/>
                <a:ea typeface="Open Sans" panose="020B0606030504020204" pitchFamily="34" charset="0"/>
                <a:cs typeface="Open Sans" panose="020B0606030504020204" pitchFamily="34" charset="0"/>
              </a:rPr>
              <a:t>1</a:t>
            </a:r>
            <a:r>
              <a:rPr lang="en-US" sz="60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3</a:t>
            </a:r>
            <a:r>
              <a:rPr lang="en-US" sz="48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a:t>
            </a:r>
          </a:p>
        </p:txBody>
      </p:sp>
      <p:sp>
        <p:nvSpPr>
          <p:cNvPr id="8" name="TextBox 7">
            <a:extLst>
              <a:ext uri="{FF2B5EF4-FFF2-40B4-BE49-F238E27FC236}">
                <a16:creationId xmlns:a16="http://schemas.microsoft.com/office/drawing/2014/main" id="{9B24CB69-4C2C-D04C-97E8-E6C950ED034A}"/>
              </a:ext>
            </a:extLst>
          </p:cNvPr>
          <p:cNvSpPr txBox="1"/>
          <p:nvPr/>
        </p:nvSpPr>
        <p:spPr>
          <a:xfrm>
            <a:off x="5292546" y="3428996"/>
            <a:ext cx="1606908" cy="1015663"/>
          </a:xfrm>
          <a:prstGeom prst="rect">
            <a:avLst/>
          </a:prstGeom>
          <a:noFill/>
        </p:spPr>
        <p:txBody>
          <a:bodyPr wrap="square" rtlCol="0">
            <a:spAutoFit/>
          </a:bodyPr>
          <a:lstStyle/>
          <a:p>
            <a:r>
              <a:rPr lang="en-US" sz="60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36</a:t>
            </a:r>
            <a:r>
              <a:rPr lang="en-US" sz="48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a:t>
            </a:r>
          </a:p>
        </p:txBody>
      </p:sp>
      <p:sp>
        <p:nvSpPr>
          <p:cNvPr id="10" name="TextBox 9">
            <a:extLst>
              <a:ext uri="{FF2B5EF4-FFF2-40B4-BE49-F238E27FC236}">
                <a16:creationId xmlns:a16="http://schemas.microsoft.com/office/drawing/2014/main" id="{845E9607-F33C-4E48-B48B-FEFB05CDB386}"/>
              </a:ext>
            </a:extLst>
          </p:cNvPr>
          <p:cNvSpPr txBox="1"/>
          <p:nvPr/>
        </p:nvSpPr>
        <p:spPr>
          <a:xfrm>
            <a:off x="7676076" y="3428996"/>
            <a:ext cx="1796142" cy="1015663"/>
          </a:xfrm>
          <a:prstGeom prst="rect">
            <a:avLst/>
          </a:prstGeom>
          <a:noFill/>
        </p:spPr>
        <p:txBody>
          <a:bodyPr wrap="square" rtlCol="0">
            <a:spAutoFit/>
          </a:bodyPr>
          <a:lstStyle/>
          <a:p>
            <a:r>
              <a:rPr lang="en-US" sz="60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50</a:t>
            </a:r>
            <a:r>
              <a:rPr lang="en-US" sz="48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a:t>
            </a:r>
          </a:p>
        </p:txBody>
      </p:sp>
      <p:sp>
        <p:nvSpPr>
          <p:cNvPr id="11" name="Title 1">
            <a:extLst>
              <a:ext uri="{FF2B5EF4-FFF2-40B4-BE49-F238E27FC236}">
                <a16:creationId xmlns:a16="http://schemas.microsoft.com/office/drawing/2014/main" id="{90DFF8AB-6522-224C-9C36-4205CF999EE3}"/>
              </a:ext>
            </a:extLst>
          </p:cNvPr>
          <p:cNvSpPr txBox="1">
            <a:spLocks/>
          </p:cNvSpPr>
          <p:nvPr/>
        </p:nvSpPr>
        <p:spPr>
          <a:xfrm>
            <a:off x="659576" y="-260243"/>
            <a:ext cx="10577383" cy="163417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5400" b="1" i="0" kern="1200" baseline="0">
                <a:solidFill>
                  <a:schemeClr val="bg1"/>
                </a:solidFill>
                <a:latin typeface="Verdana" charset="0"/>
                <a:ea typeface="Verdana" charset="0"/>
                <a:cs typeface="Verdana" charset="0"/>
              </a:defRPr>
            </a:lvl1pPr>
          </a:lstStyle>
          <a:p>
            <a:r>
              <a:rPr lang="en-US" sz="4000" dirty="0" err="1">
                <a:solidFill>
                  <a:srgbClr val="15214B"/>
                </a:solidFill>
                <a:latin typeface="Open Sans" panose="020B0606030504020204" pitchFamily="34" charset="0"/>
                <a:ea typeface="Open Sans" panose="020B0606030504020204" pitchFamily="34" charset="0"/>
                <a:cs typeface="Open Sans" panose="020B0606030504020204" pitchFamily="34" charset="0"/>
              </a:rPr>
              <a:t>Barna</a:t>
            </a:r>
            <a:r>
              <a:rPr lang="en-US" sz="4000" dirty="0">
                <a:solidFill>
                  <a:srgbClr val="15214B"/>
                </a:solidFill>
                <a:latin typeface="Open Sans" panose="020B0606030504020204" pitchFamily="34" charset="0"/>
                <a:ea typeface="Open Sans" panose="020B0606030504020204" pitchFamily="34" charset="0"/>
                <a:cs typeface="Open Sans" panose="020B0606030504020204" pitchFamily="34" charset="0"/>
              </a:rPr>
              <a:t> Study</a:t>
            </a:r>
          </a:p>
        </p:txBody>
      </p:sp>
      <p:cxnSp>
        <p:nvCxnSpPr>
          <p:cNvPr id="12" name="Straight Connector 11">
            <a:extLst>
              <a:ext uri="{FF2B5EF4-FFF2-40B4-BE49-F238E27FC236}">
                <a16:creationId xmlns:a16="http://schemas.microsoft.com/office/drawing/2014/main" id="{629C2F03-896C-4542-B9AE-6866B54E2D26}"/>
              </a:ext>
            </a:extLst>
          </p:cNvPr>
          <p:cNvCxnSpPr>
            <a:cxnSpLocks/>
          </p:cNvCxnSpPr>
          <p:nvPr/>
        </p:nvCxnSpPr>
        <p:spPr>
          <a:xfrm>
            <a:off x="3870251" y="1175658"/>
            <a:ext cx="7366708" cy="0"/>
          </a:xfrm>
          <a:prstGeom prst="line">
            <a:avLst/>
          </a:prstGeom>
          <a:ln>
            <a:solidFill>
              <a:srgbClr val="424242"/>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5B63C45D-A4D1-C94B-8C5C-FFB9DE4BEF45}"/>
              </a:ext>
            </a:extLst>
          </p:cNvPr>
          <p:cNvSpPr txBox="1"/>
          <p:nvPr/>
        </p:nvSpPr>
        <p:spPr>
          <a:xfrm>
            <a:off x="8752113" y="871641"/>
            <a:ext cx="2566488" cy="369332"/>
          </a:xfrm>
          <a:prstGeom prst="rect">
            <a:avLst/>
          </a:prstGeom>
          <a:noFill/>
        </p:spPr>
        <p:txBody>
          <a:bodyPr wrap="square" rtlCol="0">
            <a:spAutoFit/>
          </a:bodyPr>
          <a:lstStyle/>
          <a:p>
            <a:pPr algn="r"/>
            <a:r>
              <a:rPr lang="en-US" b="1" dirty="0">
                <a:solidFill>
                  <a:srgbClr val="424242"/>
                </a:solidFill>
                <a:latin typeface="Open Sans" panose="020B0606030504020204" pitchFamily="34" charset="0"/>
                <a:ea typeface="Open Sans" panose="020B0606030504020204" pitchFamily="34" charset="0"/>
                <a:cs typeface="Open Sans" panose="020B0606030504020204" pitchFamily="34" charset="0"/>
              </a:rPr>
              <a:t>Real World</a:t>
            </a:r>
          </a:p>
        </p:txBody>
      </p:sp>
      <p:sp>
        <p:nvSpPr>
          <p:cNvPr id="14" name="Oval 13">
            <a:extLst>
              <a:ext uri="{FF2B5EF4-FFF2-40B4-BE49-F238E27FC236}">
                <a16:creationId xmlns:a16="http://schemas.microsoft.com/office/drawing/2014/main" id="{099BACA3-0097-D64D-9D45-89F74AA77C94}"/>
              </a:ext>
            </a:extLst>
          </p:cNvPr>
          <p:cNvSpPr/>
          <p:nvPr/>
        </p:nvSpPr>
        <p:spPr>
          <a:xfrm>
            <a:off x="5061137" y="3196220"/>
            <a:ext cx="1946767" cy="1481214"/>
          </a:xfrm>
          <a:prstGeom prst="ellipse">
            <a:avLst/>
          </a:prstGeom>
          <a:noFill/>
          <a:ln w="76200">
            <a:solidFill>
              <a:srgbClr val="FFC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885026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A34BB65-A59C-054F-BEAE-51D1CFAD8DD7}"/>
              </a:ext>
            </a:extLst>
          </p:cNvPr>
          <p:cNvPicPr>
            <a:picLocks noChangeAspect="1"/>
          </p:cNvPicPr>
          <p:nvPr/>
        </p:nvPicPr>
        <p:blipFill rotWithShape="1">
          <a:blip r:embed="rId3"/>
          <a:srcRect l="8409" t="10193" r="1880"/>
          <a:stretch/>
        </p:blipFill>
        <p:spPr>
          <a:xfrm>
            <a:off x="1" y="0"/>
            <a:ext cx="12192000" cy="6858000"/>
          </a:xfrm>
          <a:prstGeom prst="rect">
            <a:avLst/>
          </a:prstGeom>
        </p:spPr>
      </p:pic>
      <p:pic>
        <p:nvPicPr>
          <p:cNvPr id="7" name="Picture 6" descr="A close up of a logo&#10;&#10;Description automatically generated">
            <a:extLst>
              <a:ext uri="{FF2B5EF4-FFF2-40B4-BE49-F238E27FC236}">
                <a16:creationId xmlns:a16="http://schemas.microsoft.com/office/drawing/2014/main" id="{0BEA8495-F166-F144-8610-574EB9169989}"/>
              </a:ext>
            </a:extLst>
          </p:cNvPr>
          <p:cNvPicPr>
            <a:picLocks noChangeAspect="1"/>
          </p:cNvPicPr>
          <p:nvPr/>
        </p:nvPicPr>
        <p:blipFill>
          <a:blip r:embed="rId4"/>
          <a:stretch>
            <a:fillRect/>
          </a:stretch>
        </p:blipFill>
        <p:spPr>
          <a:xfrm>
            <a:off x="-69448" y="51230"/>
            <a:ext cx="12273023" cy="6818346"/>
          </a:xfrm>
          <a:prstGeom prst="rect">
            <a:avLst/>
          </a:prstGeom>
        </p:spPr>
      </p:pic>
      <p:pic>
        <p:nvPicPr>
          <p:cNvPr id="8" name="Picture 7">
            <a:extLst>
              <a:ext uri="{FF2B5EF4-FFF2-40B4-BE49-F238E27FC236}">
                <a16:creationId xmlns:a16="http://schemas.microsoft.com/office/drawing/2014/main" id="{40229C95-1B16-464E-BAF0-33EC8D3F0FA4}"/>
              </a:ext>
            </a:extLst>
          </p:cNvPr>
          <p:cNvPicPr>
            <a:picLocks noChangeAspect="1"/>
          </p:cNvPicPr>
          <p:nvPr/>
        </p:nvPicPr>
        <p:blipFill>
          <a:blip r:embed="rId5"/>
          <a:stretch>
            <a:fillRect/>
          </a:stretch>
        </p:blipFill>
        <p:spPr>
          <a:xfrm>
            <a:off x="312104" y="6187794"/>
            <a:ext cx="2374900" cy="469900"/>
          </a:xfrm>
          <a:prstGeom prst="rect">
            <a:avLst/>
          </a:prstGeom>
        </p:spPr>
      </p:pic>
    </p:spTree>
    <p:extLst>
      <p:ext uri="{BB962C8B-B14F-4D97-AF65-F5344CB8AC3E}">
        <p14:creationId xmlns:p14="http://schemas.microsoft.com/office/powerpoint/2010/main" val="2308981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4">
            <a:extLst>
              <a:ext uri="{FF2B5EF4-FFF2-40B4-BE49-F238E27FC236}">
                <a16:creationId xmlns:a16="http://schemas.microsoft.com/office/drawing/2014/main" id="{8B8DF2E1-56CA-684D-94D8-929C576CA6B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925689" y="1845276"/>
            <a:ext cx="1048099" cy="1048099"/>
          </a:xfrm>
          <a:prstGeom prst="rect">
            <a:avLst/>
          </a:prstGeom>
        </p:spPr>
      </p:pic>
      <p:sp>
        <p:nvSpPr>
          <p:cNvPr id="19" name="TextBox 18">
            <a:extLst>
              <a:ext uri="{FF2B5EF4-FFF2-40B4-BE49-F238E27FC236}">
                <a16:creationId xmlns:a16="http://schemas.microsoft.com/office/drawing/2014/main" id="{A107673F-6E61-6740-A4DB-3F07DDE6439C}"/>
              </a:ext>
            </a:extLst>
          </p:cNvPr>
          <p:cNvSpPr txBox="1"/>
          <p:nvPr/>
        </p:nvSpPr>
        <p:spPr>
          <a:xfrm>
            <a:off x="5931352" y="3048940"/>
            <a:ext cx="4975431" cy="2351413"/>
          </a:xfrm>
          <a:prstGeom prst="rect">
            <a:avLst/>
          </a:prstGeom>
          <a:noFill/>
        </p:spPr>
        <p:txBody>
          <a:bodyPr wrap="square" rtlCol="0">
            <a:spAutoFit/>
          </a:bodyPr>
          <a:lstStyle/>
          <a:p>
            <a:pPr algn="ctr">
              <a:lnSpc>
                <a:spcPct val="150000"/>
              </a:lnSpc>
            </a:pPr>
            <a: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t>71% of kids say they hide online </a:t>
            </a:r>
            <a:b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br>
            <a: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t>activity from their parents, while </a:t>
            </a:r>
            <a:r>
              <a:rPr lang="en-US" sz="20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t>82% of parents were unaware that kids clear portions of their browser history. </a:t>
            </a:r>
            <a:b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br>
            <a:endPar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7" name="TextBox 16">
            <a:extLst>
              <a:ext uri="{FF2B5EF4-FFF2-40B4-BE49-F238E27FC236}">
                <a16:creationId xmlns:a16="http://schemas.microsoft.com/office/drawing/2014/main" id="{674853BC-4FE9-A142-B521-0049E7294480}"/>
              </a:ext>
            </a:extLst>
          </p:cNvPr>
          <p:cNvSpPr txBox="1"/>
          <p:nvPr/>
        </p:nvSpPr>
        <p:spPr>
          <a:xfrm>
            <a:off x="1105026" y="3048940"/>
            <a:ext cx="4689429" cy="1889748"/>
          </a:xfrm>
          <a:prstGeom prst="rect">
            <a:avLst/>
          </a:prstGeom>
          <a:noFill/>
        </p:spPr>
        <p:txBody>
          <a:bodyPr wrap="square" rtlCol="0">
            <a:spAutoFit/>
          </a:bodyPr>
          <a:lstStyle/>
          <a:p>
            <a:pPr algn="ctr">
              <a:lnSpc>
                <a:spcPct val="150000"/>
              </a:lnSpc>
            </a:pPr>
            <a: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t>Teens spend an average of 5 hours </a:t>
            </a:r>
            <a:b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br>
            <a: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t>a day online, </a:t>
            </a:r>
            <a:r>
              <a:rPr lang="en-US" sz="20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t>but parents think kids spend about 2 hours a day online.</a:t>
            </a:r>
            <a:b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br>
            <a:endPar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1" name="Title 1">
            <a:extLst>
              <a:ext uri="{FF2B5EF4-FFF2-40B4-BE49-F238E27FC236}">
                <a16:creationId xmlns:a16="http://schemas.microsoft.com/office/drawing/2014/main" id="{212CC82F-601D-FD43-91E8-303D3B9AC4D4}"/>
              </a:ext>
            </a:extLst>
          </p:cNvPr>
          <p:cNvSpPr txBox="1">
            <a:spLocks/>
          </p:cNvSpPr>
          <p:nvPr/>
        </p:nvSpPr>
        <p:spPr>
          <a:xfrm>
            <a:off x="659576" y="-260243"/>
            <a:ext cx="10577383" cy="163417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5400" b="1" i="0" kern="1200" baseline="0">
                <a:solidFill>
                  <a:schemeClr val="bg1"/>
                </a:solidFill>
                <a:latin typeface="Verdana" charset="0"/>
                <a:ea typeface="Verdana" charset="0"/>
                <a:cs typeface="Verdana" charset="0"/>
              </a:defRPr>
            </a:lvl1pPr>
          </a:lstStyle>
          <a:p>
            <a:r>
              <a:rPr lang="en-US" sz="4000" dirty="0">
                <a:solidFill>
                  <a:srgbClr val="15214B"/>
                </a:solidFill>
                <a:latin typeface="Open Sans" panose="020B0606030504020204" pitchFamily="34" charset="0"/>
                <a:ea typeface="Open Sans" panose="020B0606030504020204" pitchFamily="34" charset="0"/>
                <a:cs typeface="Open Sans" panose="020B0606030504020204" pitchFamily="34" charset="0"/>
              </a:rPr>
              <a:t>Belief vs. Reality</a:t>
            </a:r>
          </a:p>
        </p:txBody>
      </p:sp>
      <p:cxnSp>
        <p:nvCxnSpPr>
          <p:cNvPr id="22" name="Straight Connector 21">
            <a:extLst>
              <a:ext uri="{FF2B5EF4-FFF2-40B4-BE49-F238E27FC236}">
                <a16:creationId xmlns:a16="http://schemas.microsoft.com/office/drawing/2014/main" id="{29C7D210-E525-8A46-BA53-1E4771FCBF25}"/>
              </a:ext>
            </a:extLst>
          </p:cNvPr>
          <p:cNvCxnSpPr>
            <a:cxnSpLocks/>
          </p:cNvCxnSpPr>
          <p:nvPr/>
        </p:nvCxnSpPr>
        <p:spPr>
          <a:xfrm>
            <a:off x="4922874" y="1175658"/>
            <a:ext cx="6314085" cy="0"/>
          </a:xfrm>
          <a:prstGeom prst="line">
            <a:avLst/>
          </a:prstGeom>
          <a:ln>
            <a:solidFill>
              <a:srgbClr val="424242"/>
            </a:solidFill>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49D0E09E-0810-E242-B51B-3C161CE401BD}"/>
              </a:ext>
            </a:extLst>
          </p:cNvPr>
          <p:cNvSpPr txBox="1"/>
          <p:nvPr/>
        </p:nvSpPr>
        <p:spPr>
          <a:xfrm>
            <a:off x="8752113" y="871641"/>
            <a:ext cx="2566488" cy="369332"/>
          </a:xfrm>
          <a:prstGeom prst="rect">
            <a:avLst/>
          </a:prstGeom>
          <a:noFill/>
        </p:spPr>
        <p:txBody>
          <a:bodyPr wrap="square" rtlCol="0">
            <a:spAutoFit/>
          </a:bodyPr>
          <a:lstStyle/>
          <a:p>
            <a:pPr algn="r"/>
            <a:r>
              <a:rPr lang="en-US" b="1" dirty="0">
                <a:solidFill>
                  <a:srgbClr val="424242"/>
                </a:solidFill>
                <a:latin typeface="Open Sans" panose="020B0606030504020204" pitchFamily="34" charset="0"/>
                <a:ea typeface="Open Sans" panose="020B0606030504020204" pitchFamily="34" charset="0"/>
                <a:cs typeface="Open Sans" panose="020B0606030504020204" pitchFamily="34" charset="0"/>
              </a:rPr>
              <a:t>Real World</a:t>
            </a:r>
          </a:p>
        </p:txBody>
      </p:sp>
      <p:pic>
        <p:nvPicPr>
          <p:cNvPr id="7" name="Graphic 6">
            <a:extLst>
              <a:ext uri="{FF2B5EF4-FFF2-40B4-BE49-F238E27FC236}">
                <a16:creationId xmlns:a16="http://schemas.microsoft.com/office/drawing/2014/main" id="{D28845B2-A8B2-3940-BF8E-EDBF6179ED6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895018" y="1845275"/>
            <a:ext cx="1048100" cy="1048100"/>
          </a:xfrm>
          <a:prstGeom prst="rect">
            <a:avLst/>
          </a:prstGeom>
        </p:spPr>
      </p:pic>
    </p:spTree>
    <p:extLst>
      <p:ext uri="{BB962C8B-B14F-4D97-AF65-F5344CB8AC3E}">
        <p14:creationId xmlns:p14="http://schemas.microsoft.com/office/powerpoint/2010/main" val="21747735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E6FD652-A51A-AB43-8D2D-8C8140BBE794}"/>
              </a:ext>
            </a:extLst>
          </p:cNvPr>
          <p:cNvSpPr/>
          <p:nvPr/>
        </p:nvSpPr>
        <p:spPr>
          <a:xfrm>
            <a:off x="0" y="1583573"/>
            <a:ext cx="11572240" cy="2123658"/>
          </a:xfrm>
          <a:prstGeom prst="rect">
            <a:avLst/>
          </a:prstGeom>
        </p:spPr>
        <p:txBody>
          <a:bodyPr wrap="square">
            <a:spAutoFit/>
          </a:bodyPr>
          <a:lstStyle/>
          <a:p>
            <a:pPr algn="ctr">
              <a:buClr>
                <a:schemeClr val="bg1"/>
              </a:buClr>
            </a:pPr>
            <a:r>
              <a:rPr lang="en-US" sz="6600" b="1" dirty="0">
                <a:solidFill>
                  <a:schemeClr val="bg1"/>
                </a:solidFill>
                <a:latin typeface="Open Sans" panose="020B0606030504020204" pitchFamily="34" charset="0"/>
                <a:ea typeface="Open Sans" panose="020B0606030504020204" pitchFamily="34" charset="0"/>
                <a:cs typeface="Open Sans" panose="020B0606030504020204" pitchFamily="34" charset="0"/>
              </a:rPr>
              <a:t>What Parents Need </a:t>
            </a:r>
            <a:br>
              <a:rPr lang="en-US" sz="6600" b="1" dirty="0">
                <a:solidFill>
                  <a:schemeClr val="bg1"/>
                </a:solidFill>
                <a:latin typeface="Open Sans" panose="020B0606030504020204" pitchFamily="34" charset="0"/>
                <a:ea typeface="Open Sans" panose="020B0606030504020204" pitchFamily="34" charset="0"/>
                <a:cs typeface="Open Sans" panose="020B0606030504020204" pitchFamily="34" charset="0"/>
              </a:rPr>
            </a:br>
            <a:r>
              <a:rPr lang="en-US" sz="6600" b="1" dirty="0">
                <a:solidFill>
                  <a:schemeClr val="bg1"/>
                </a:solidFill>
                <a:latin typeface="Open Sans" panose="020B0606030504020204" pitchFamily="34" charset="0"/>
                <a:ea typeface="Open Sans" panose="020B0606030504020204" pitchFamily="34" charset="0"/>
                <a:cs typeface="Open Sans" panose="020B0606030504020204" pitchFamily="34" charset="0"/>
              </a:rPr>
              <a:t>to Know and Do</a:t>
            </a:r>
          </a:p>
        </p:txBody>
      </p:sp>
    </p:spTree>
    <p:extLst>
      <p:ext uri="{BB962C8B-B14F-4D97-AF65-F5344CB8AC3E}">
        <p14:creationId xmlns:p14="http://schemas.microsoft.com/office/powerpoint/2010/main" val="30153413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03983B9-2891-E246-9343-C5A1AC185917}"/>
              </a:ext>
            </a:extLst>
          </p:cNvPr>
          <p:cNvSpPr/>
          <p:nvPr/>
        </p:nvSpPr>
        <p:spPr>
          <a:xfrm>
            <a:off x="1658679" y="1544990"/>
            <a:ext cx="11181289" cy="2941767"/>
          </a:xfrm>
          <a:prstGeom prst="rect">
            <a:avLst/>
          </a:prstGeom>
        </p:spPr>
        <p:txBody>
          <a:bodyPr wrap="square">
            <a:spAutoFit/>
          </a:bodyPr>
          <a:lstStyle/>
          <a:p>
            <a:pPr>
              <a:lnSpc>
                <a:spcPct val="200000"/>
              </a:lnSpc>
            </a:pPr>
            <a:r>
              <a:rPr lang="en-US" sz="24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t>Start</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 talking early and often</a:t>
            </a:r>
          </a:p>
          <a:p>
            <a:pPr>
              <a:lnSpc>
                <a:spcPct val="200000"/>
              </a:lnSpc>
            </a:pPr>
            <a:r>
              <a:rPr lang="en-US" sz="24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t>Stay</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 informed and educate yourself</a:t>
            </a:r>
          </a:p>
          <a:p>
            <a:pPr>
              <a:lnSpc>
                <a:spcPct val="200000"/>
              </a:lnSpc>
            </a:pPr>
            <a:r>
              <a:rPr lang="en-US" sz="24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t>Protect </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the home</a:t>
            </a:r>
          </a:p>
          <a:p>
            <a:pPr>
              <a:lnSpc>
                <a:spcPct val="200000"/>
              </a:lnSpc>
            </a:pPr>
            <a:r>
              <a:rPr lang="en-US" sz="24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t>Protect</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 the devices</a:t>
            </a:r>
          </a:p>
        </p:txBody>
      </p:sp>
      <p:sp>
        <p:nvSpPr>
          <p:cNvPr id="14" name="Title 1">
            <a:extLst>
              <a:ext uri="{FF2B5EF4-FFF2-40B4-BE49-F238E27FC236}">
                <a16:creationId xmlns:a16="http://schemas.microsoft.com/office/drawing/2014/main" id="{9122A0FB-6740-0240-B8E8-04A6BCF2906A}"/>
              </a:ext>
            </a:extLst>
          </p:cNvPr>
          <p:cNvSpPr txBox="1">
            <a:spLocks/>
          </p:cNvSpPr>
          <p:nvPr/>
        </p:nvSpPr>
        <p:spPr>
          <a:xfrm>
            <a:off x="659576" y="-260243"/>
            <a:ext cx="10577383" cy="163417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5400" b="1" i="0" kern="1200" baseline="0">
                <a:solidFill>
                  <a:schemeClr val="bg1"/>
                </a:solidFill>
                <a:latin typeface="Verdana" charset="0"/>
                <a:ea typeface="Verdana" charset="0"/>
                <a:cs typeface="Verdana" charset="0"/>
              </a:defRPr>
            </a:lvl1pPr>
          </a:lstStyle>
          <a:p>
            <a:r>
              <a:rPr lang="en-US" sz="4000" dirty="0">
                <a:solidFill>
                  <a:srgbClr val="15214B"/>
                </a:solidFill>
                <a:latin typeface="Open Sans" panose="020B0606030504020204" pitchFamily="34" charset="0"/>
                <a:ea typeface="Open Sans" panose="020B0606030504020204" pitchFamily="34" charset="0"/>
                <a:cs typeface="Open Sans" panose="020B0606030504020204" pitchFamily="34" charset="0"/>
              </a:rPr>
              <a:t>How to Protect Kids</a:t>
            </a:r>
          </a:p>
        </p:txBody>
      </p:sp>
      <p:sp>
        <p:nvSpPr>
          <p:cNvPr id="4" name="Oval 3">
            <a:extLst>
              <a:ext uri="{FF2B5EF4-FFF2-40B4-BE49-F238E27FC236}">
                <a16:creationId xmlns:a16="http://schemas.microsoft.com/office/drawing/2014/main" id="{0B083C6B-D324-E342-8C60-3380FDAB2168}"/>
              </a:ext>
            </a:extLst>
          </p:cNvPr>
          <p:cNvSpPr/>
          <p:nvPr/>
        </p:nvSpPr>
        <p:spPr>
          <a:xfrm>
            <a:off x="1095153" y="1807535"/>
            <a:ext cx="461522" cy="457200"/>
          </a:xfrm>
          <a:prstGeom prst="ellipse">
            <a:avLst/>
          </a:prstGeom>
          <a:solidFill>
            <a:srgbClr val="FFCB00"/>
          </a:solidFill>
          <a:ln w="38100">
            <a:solidFill>
              <a:srgbClr val="FFC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313F6A23-3C81-5C4A-9FB3-85C6F85D4103}"/>
              </a:ext>
            </a:extLst>
          </p:cNvPr>
          <p:cNvSpPr/>
          <p:nvPr/>
        </p:nvSpPr>
        <p:spPr>
          <a:xfrm>
            <a:off x="1095153" y="2548040"/>
            <a:ext cx="461522" cy="457200"/>
          </a:xfrm>
          <a:prstGeom prst="ellipse">
            <a:avLst/>
          </a:prstGeom>
          <a:noFill/>
          <a:ln w="38100">
            <a:solidFill>
              <a:srgbClr val="FFC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CEFC676A-07B5-E148-B70C-0D782D67EDEE}"/>
              </a:ext>
            </a:extLst>
          </p:cNvPr>
          <p:cNvSpPr/>
          <p:nvPr/>
        </p:nvSpPr>
        <p:spPr>
          <a:xfrm>
            <a:off x="1095153" y="3262216"/>
            <a:ext cx="461522" cy="457200"/>
          </a:xfrm>
          <a:prstGeom prst="ellipse">
            <a:avLst/>
          </a:prstGeom>
          <a:noFill/>
          <a:ln w="38100">
            <a:solidFill>
              <a:srgbClr val="FFC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FDA35F27-F18B-A24F-95C2-A59A64699593}"/>
              </a:ext>
            </a:extLst>
          </p:cNvPr>
          <p:cNvSpPr/>
          <p:nvPr/>
        </p:nvSpPr>
        <p:spPr>
          <a:xfrm>
            <a:off x="1095153" y="3997658"/>
            <a:ext cx="461522" cy="457200"/>
          </a:xfrm>
          <a:prstGeom prst="ellipse">
            <a:avLst/>
          </a:prstGeom>
          <a:noFill/>
          <a:ln w="38100">
            <a:solidFill>
              <a:srgbClr val="FFC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Straight Connector 22">
            <a:extLst>
              <a:ext uri="{FF2B5EF4-FFF2-40B4-BE49-F238E27FC236}">
                <a16:creationId xmlns:a16="http://schemas.microsoft.com/office/drawing/2014/main" id="{9AC92B31-BF24-BE4E-8A3D-BE639572EBFB}"/>
              </a:ext>
            </a:extLst>
          </p:cNvPr>
          <p:cNvCxnSpPr>
            <a:cxnSpLocks/>
          </p:cNvCxnSpPr>
          <p:nvPr/>
        </p:nvCxnSpPr>
        <p:spPr>
          <a:xfrm>
            <a:off x="5782733" y="1175658"/>
            <a:ext cx="5283200" cy="0"/>
          </a:xfrm>
          <a:prstGeom prst="line">
            <a:avLst/>
          </a:prstGeom>
          <a:ln>
            <a:solidFill>
              <a:srgbClr val="424242"/>
            </a:solidFill>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F533FA52-4517-8F4A-8BB3-0D6394C40542}"/>
              </a:ext>
            </a:extLst>
          </p:cNvPr>
          <p:cNvSpPr txBox="1"/>
          <p:nvPr/>
        </p:nvSpPr>
        <p:spPr>
          <a:xfrm>
            <a:off x="8752113" y="871641"/>
            <a:ext cx="2566488" cy="369332"/>
          </a:xfrm>
          <a:prstGeom prst="rect">
            <a:avLst/>
          </a:prstGeom>
          <a:noFill/>
        </p:spPr>
        <p:txBody>
          <a:bodyPr wrap="square" rtlCol="0">
            <a:spAutoFit/>
          </a:bodyPr>
          <a:lstStyle/>
          <a:p>
            <a:pPr algn="r"/>
            <a:r>
              <a:rPr lang="en-US" b="1" dirty="0">
                <a:solidFill>
                  <a:srgbClr val="424242"/>
                </a:solidFill>
                <a:latin typeface="Open Sans" panose="020B0606030504020204" pitchFamily="34" charset="0"/>
                <a:ea typeface="Open Sans" panose="020B0606030504020204" pitchFamily="34" charset="0"/>
                <a:cs typeface="Open Sans" panose="020B0606030504020204" pitchFamily="34" charset="0"/>
              </a:rPr>
              <a:t>Parenting</a:t>
            </a:r>
          </a:p>
        </p:txBody>
      </p:sp>
      <p:sp>
        <p:nvSpPr>
          <p:cNvPr id="11" name="TextBox 10">
            <a:extLst>
              <a:ext uri="{FF2B5EF4-FFF2-40B4-BE49-F238E27FC236}">
                <a16:creationId xmlns:a16="http://schemas.microsoft.com/office/drawing/2014/main" id="{F95C5243-26D6-FB4E-926F-E7EEC3138FBA}"/>
              </a:ext>
            </a:extLst>
          </p:cNvPr>
          <p:cNvSpPr txBox="1"/>
          <p:nvPr/>
        </p:nvSpPr>
        <p:spPr>
          <a:xfrm>
            <a:off x="1136699" y="1553457"/>
            <a:ext cx="461522" cy="725776"/>
          </a:xfrm>
          <a:prstGeom prst="rect">
            <a:avLst/>
          </a:prstGeom>
          <a:noFill/>
        </p:spPr>
        <p:txBody>
          <a:bodyPr wrap="square" rtlCol="0">
            <a:spAutoFit/>
          </a:bodyPr>
          <a:lstStyle/>
          <a:p>
            <a:pPr>
              <a:lnSpc>
                <a:spcPct val="200000"/>
              </a:lnSpc>
            </a:pPr>
            <a:r>
              <a:rPr lang="en-US" sz="24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1</a:t>
            </a:r>
          </a:p>
        </p:txBody>
      </p:sp>
      <p:sp>
        <p:nvSpPr>
          <p:cNvPr id="13" name="TextBox 12">
            <a:extLst>
              <a:ext uri="{FF2B5EF4-FFF2-40B4-BE49-F238E27FC236}">
                <a16:creationId xmlns:a16="http://schemas.microsoft.com/office/drawing/2014/main" id="{E7939F80-9B7D-354D-8632-77B7C12F5D9A}"/>
              </a:ext>
            </a:extLst>
          </p:cNvPr>
          <p:cNvSpPr txBox="1"/>
          <p:nvPr/>
        </p:nvSpPr>
        <p:spPr>
          <a:xfrm>
            <a:off x="1145166" y="2296398"/>
            <a:ext cx="461522" cy="725776"/>
          </a:xfrm>
          <a:prstGeom prst="rect">
            <a:avLst/>
          </a:prstGeom>
          <a:noFill/>
        </p:spPr>
        <p:txBody>
          <a:bodyPr wrap="square" rtlCol="0">
            <a:spAutoFit/>
          </a:bodyPr>
          <a:lstStyle/>
          <a:p>
            <a:pPr>
              <a:lnSpc>
                <a:spcPct val="200000"/>
              </a:lnSpc>
            </a:pPr>
            <a:r>
              <a:rPr lang="en-US" sz="24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2</a:t>
            </a:r>
          </a:p>
        </p:txBody>
      </p:sp>
      <p:sp>
        <p:nvSpPr>
          <p:cNvPr id="15" name="TextBox 14">
            <a:extLst>
              <a:ext uri="{FF2B5EF4-FFF2-40B4-BE49-F238E27FC236}">
                <a16:creationId xmlns:a16="http://schemas.microsoft.com/office/drawing/2014/main" id="{CB56D5FE-40C7-6143-AB20-E60CD2FB9FA8}"/>
              </a:ext>
            </a:extLst>
          </p:cNvPr>
          <p:cNvSpPr txBox="1"/>
          <p:nvPr/>
        </p:nvSpPr>
        <p:spPr>
          <a:xfrm>
            <a:off x="1153633" y="3005240"/>
            <a:ext cx="461522" cy="725776"/>
          </a:xfrm>
          <a:prstGeom prst="rect">
            <a:avLst/>
          </a:prstGeom>
          <a:noFill/>
        </p:spPr>
        <p:txBody>
          <a:bodyPr wrap="square" rtlCol="0">
            <a:spAutoFit/>
          </a:bodyPr>
          <a:lstStyle/>
          <a:p>
            <a:pPr>
              <a:lnSpc>
                <a:spcPct val="200000"/>
              </a:lnSpc>
            </a:pPr>
            <a:r>
              <a:rPr lang="en-US" sz="24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3</a:t>
            </a:r>
          </a:p>
        </p:txBody>
      </p:sp>
      <p:sp>
        <p:nvSpPr>
          <p:cNvPr id="16" name="TextBox 15">
            <a:extLst>
              <a:ext uri="{FF2B5EF4-FFF2-40B4-BE49-F238E27FC236}">
                <a16:creationId xmlns:a16="http://schemas.microsoft.com/office/drawing/2014/main" id="{D6F19D84-6B71-A244-AE85-8AFCE0BF6547}"/>
              </a:ext>
            </a:extLst>
          </p:cNvPr>
          <p:cNvSpPr txBox="1"/>
          <p:nvPr/>
        </p:nvSpPr>
        <p:spPr>
          <a:xfrm>
            <a:off x="1136699" y="3739483"/>
            <a:ext cx="461522" cy="725776"/>
          </a:xfrm>
          <a:prstGeom prst="rect">
            <a:avLst/>
          </a:prstGeom>
          <a:noFill/>
        </p:spPr>
        <p:txBody>
          <a:bodyPr wrap="square" rtlCol="0">
            <a:spAutoFit/>
          </a:bodyPr>
          <a:lstStyle/>
          <a:p>
            <a:pPr>
              <a:lnSpc>
                <a:spcPct val="200000"/>
              </a:lnSpc>
            </a:pPr>
            <a:r>
              <a:rPr lang="en-US" sz="24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4</a:t>
            </a:r>
          </a:p>
        </p:txBody>
      </p:sp>
    </p:spTree>
    <p:extLst>
      <p:ext uri="{BB962C8B-B14F-4D97-AF65-F5344CB8AC3E}">
        <p14:creationId xmlns:p14="http://schemas.microsoft.com/office/powerpoint/2010/main" val="36764274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BD66184-23B2-C84F-9E56-1A07C4A4D1E4}"/>
              </a:ext>
            </a:extLst>
          </p:cNvPr>
          <p:cNvSpPr txBox="1"/>
          <p:nvPr/>
        </p:nvSpPr>
        <p:spPr>
          <a:xfrm>
            <a:off x="2956249" y="4858837"/>
            <a:ext cx="9982426" cy="587277"/>
          </a:xfrm>
          <a:prstGeom prst="rect">
            <a:avLst/>
          </a:prstGeom>
          <a:noFill/>
        </p:spPr>
        <p:txBody>
          <a:bodyPr wrap="square" rtlCol="0">
            <a:spAutoFit/>
          </a:bodyPr>
          <a:lstStyle/>
          <a:p>
            <a:pPr>
              <a:lnSpc>
                <a:spcPct val="150000"/>
              </a:lnSpc>
            </a:pP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Find these at </a:t>
            </a:r>
            <a:r>
              <a:rPr lang="en-US" sz="2400" b="1" dirty="0" err="1">
                <a:solidFill>
                  <a:srgbClr val="424242"/>
                </a:solidFill>
                <a:latin typeface="Open Sans" panose="020B0606030504020204" pitchFamily="34" charset="0"/>
                <a:ea typeface="Open Sans" panose="020B0606030504020204" pitchFamily="34" charset="0"/>
                <a:cs typeface="Open Sans" panose="020B0606030504020204" pitchFamily="34" charset="0"/>
              </a:rPr>
              <a:t>covenanteyes.com</a:t>
            </a:r>
            <a:r>
              <a:rPr lang="en-US" sz="2400" b="1" dirty="0">
                <a:solidFill>
                  <a:srgbClr val="424242"/>
                </a:solidFill>
                <a:latin typeface="Open Sans" panose="020B0606030504020204" pitchFamily="34" charset="0"/>
                <a:ea typeface="Open Sans" panose="020B0606030504020204" pitchFamily="34" charset="0"/>
                <a:cs typeface="Open Sans" panose="020B0606030504020204" pitchFamily="34" charset="0"/>
              </a:rPr>
              <a:t>/e-books/</a:t>
            </a:r>
          </a:p>
        </p:txBody>
      </p:sp>
      <p:sp>
        <p:nvSpPr>
          <p:cNvPr id="8" name="Title 1">
            <a:extLst>
              <a:ext uri="{FF2B5EF4-FFF2-40B4-BE49-F238E27FC236}">
                <a16:creationId xmlns:a16="http://schemas.microsoft.com/office/drawing/2014/main" id="{5EF46248-A9E8-5D42-9D67-7634BDD4992F}"/>
              </a:ext>
            </a:extLst>
          </p:cNvPr>
          <p:cNvSpPr txBox="1">
            <a:spLocks/>
          </p:cNvSpPr>
          <p:nvPr/>
        </p:nvSpPr>
        <p:spPr>
          <a:xfrm>
            <a:off x="659576" y="-260243"/>
            <a:ext cx="10577383" cy="163417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5400" b="1" i="0" kern="1200" baseline="0">
                <a:solidFill>
                  <a:schemeClr val="bg1"/>
                </a:solidFill>
                <a:latin typeface="Verdana" charset="0"/>
                <a:ea typeface="Verdana" charset="0"/>
                <a:cs typeface="Verdana" charset="0"/>
              </a:defRPr>
            </a:lvl1pPr>
          </a:lstStyle>
          <a:p>
            <a:r>
              <a:rPr lang="en-US" sz="4000" dirty="0">
                <a:solidFill>
                  <a:srgbClr val="15214B"/>
                </a:solidFill>
                <a:latin typeface="Open Sans" panose="020B0606030504020204" pitchFamily="34" charset="0"/>
                <a:ea typeface="Open Sans" panose="020B0606030504020204" pitchFamily="34" charset="0"/>
                <a:cs typeface="Open Sans" panose="020B0606030504020204" pitchFamily="34" charset="0"/>
              </a:rPr>
              <a:t>Resources</a:t>
            </a:r>
          </a:p>
        </p:txBody>
      </p:sp>
      <p:cxnSp>
        <p:nvCxnSpPr>
          <p:cNvPr id="9" name="Straight Connector 8">
            <a:extLst>
              <a:ext uri="{FF2B5EF4-FFF2-40B4-BE49-F238E27FC236}">
                <a16:creationId xmlns:a16="http://schemas.microsoft.com/office/drawing/2014/main" id="{564800E5-AE8E-3A4E-9B65-10B932BEFB9A}"/>
              </a:ext>
            </a:extLst>
          </p:cNvPr>
          <p:cNvCxnSpPr>
            <a:cxnSpLocks/>
          </p:cNvCxnSpPr>
          <p:nvPr/>
        </p:nvCxnSpPr>
        <p:spPr>
          <a:xfrm>
            <a:off x="3396117" y="1175658"/>
            <a:ext cx="7669816" cy="0"/>
          </a:xfrm>
          <a:prstGeom prst="line">
            <a:avLst/>
          </a:prstGeom>
          <a:ln>
            <a:solidFill>
              <a:srgbClr val="424242"/>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E060C6F4-F004-CC4A-A5F7-B86EC844597F}"/>
              </a:ext>
            </a:extLst>
          </p:cNvPr>
          <p:cNvSpPr txBox="1"/>
          <p:nvPr/>
        </p:nvSpPr>
        <p:spPr>
          <a:xfrm>
            <a:off x="8752113" y="871641"/>
            <a:ext cx="2566488" cy="369332"/>
          </a:xfrm>
          <a:prstGeom prst="rect">
            <a:avLst/>
          </a:prstGeom>
          <a:noFill/>
        </p:spPr>
        <p:txBody>
          <a:bodyPr wrap="square" rtlCol="0">
            <a:spAutoFit/>
          </a:bodyPr>
          <a:lstStyle/>
          <a:p>
            <a:pPr algn="r"/>
            <a:r>
              <a:rPr lang="en-US" b="1" dirty="0">
                <a:solidFill>
                  <a:srgbClr val="424242"/>
                </a:solidFill>
                <a:latin typeface="Open Sans" panose="020B0606030504020204" pitchFamily="34" charset="0"/>
                <a:ea typeface="Open Sans" panose="020B0606030504020204" pitchFamily="34" charset="0"/>
                <a:cs typeface="Open Sans" panose="020B0606030504020204" pitchFamily="34" charset="0"/>
              </a:rPr>
              <a:t>Parenting</a:t>
            </a:r>
          </a:p>
        </p:txBody>
      </p:sp>
      <p:pic>
        <p:nvPicPr>
          <p:cNvPr id="14" name="Picture 13" descr="A picture containing black, man, food, riding&#10;&#10;Description automatically generated">
            <a:extLst>
              <a:ext uri="{FF2B5EF4-FFF2-40B4-BE49-F238E27FC236}">
                <a16:creationId xmlns:a16="http://schemas.microsoft.com/office/drawing/2014/main" id="{38842069-54F8-8041-B013-D9FCC91D6887}"/>
              </a:ext>
            </a:extLst>
          </p:cNvPr>
          <p:cNvPicPr>
            <a:picLocks noChangeAspect="1"/>
          </p:cNvPicPr>
          <p:nvPr/>
        </p:nvPicPr>
        <p:blipFill>
          <a:blip r:embed="rId3"/>
          <a:stretch>
            <a:fillRect/>
          </a:stretch>
        </p:blipFill>
        <p:spPr>
          <a:xfrm>
            <a:off x="1085711" y="1769490"/>
            <a:ext cx="3258387" cy="3036225"/>
          </a:xfrm>
          <a:prstGeom prst="rect">
            <a:avLst/>
          </a:prstGeom>
        </p:spPr>
      </p:pic>
      <p:pic>
        <p:nvPicPr>
          <p:cNvPr id="16" name="Picture 15" descr="A picture containing man&#10;&#10;Description automatically generated">
            <a:extLst>
              <a:ext uri="{FF2B5EF4-FFF2-40B4-BE49-F238E27FC236}">
                <a16:creationId xmlns:a16="http://schemas.microsoft.com/office/drawing/2014/main" id="{6A34251C-BFCB-BA4A-BE5C-425FA66F57BC}"/>
              </a:ext>
            </a:extLst>
          </p:cNvPr>
          <p:cNvPicPr>
            <a:picLocks noChangeAspect="1"/>
          </p:cNvPicPr>
          <p:nvPr/>
        </p:nvPicPr>
        <p:blipFill>
          <a:blip r:embed="rId4"/>
          <a:stretch>
            <a:fillRect/>
          </a:stretch>
        </p:blipFill>
        <p:spPr>
          <a:xfrm>
            <a:off x="4257423" y="1593187"/>
            <a:ext cx="3447591" cy="3212528"/>
          </a:xfrm>
          <a:prstGeom prst="rect">
            <a:avLst/>
          </a:prstGeom>
        </p:spPr>
      </p:pic>
      <p:pic>
        <p:nvPicPr>
          <p:cNvPr id="18" name="Picture 17" descr="A picture containing food&#10;&#10;Description automatically generated">
            <a:extLst>
              <a:ext uri="{FF2B5EF4-FFF2-40B4-BE49-F238E27FC236}">
                <a16:creationId xmlns:a16="http://schemas.microsoft.com/office/drawing/2014/main" id="{1A364874-B7AA-DA4C-9CBD-AFE8884FE83D}"/>
              </a:ext>
            </a:extLst>
          </p:cNvPr>
          <p:cNvPicPr>
            <a:picLocks noChangeAspect="1"/>
          </p:cNvPicPr>
          <p:nvPr/>
        </p:nvPicPr>
        <p:blipFill>
          <a:blip r:embed="rId5"/>
          <a:stretch>
            <a:fillRect/>
          </a:stretch>
        </p:blipFill>
        <p:spPr>
          <a:xfrm>
            <a:off x="7618342" y="1595889"/>
            <a:ext cx="3447591" cy="3209826"/>
          </a:xfrm>
          <a:prstGeom prst="rect">
            <a:avLst/>
          </a:prstGeom>
        </p:spPr>
      </p:pic>
    </p:spTree>
    <p:extLst>
      <p:ext uri="{BB962C8B-B14F-4D97-AF65-F5344CB8AC3E}">
        <p14:creationId xmlns:p14="http://schemas.microsoft.com/office/powerpoint/2010/main" val="1857698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EF46248-A9E8-5D42-9D67-7634BDD4992F}"/>
              </a:ext>
            </a:extLst>
          </p:cNvPr>
          <p:cNvSpPr txBox="1">
            <a:spLocks/>
          </p:cNvSpPr>
          <p:nvPr/>
        </p:nvSpPr>
        <p:spPr>
          <a:xfrm>
            <a:off x="659576" y="-260243"/>
            <a:ext cx="10577383" cy="163417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5400" b="1" i="0" kern="1200" baseline="0">
                <a:solidFill>
                  <a:schemeClr val="bg1"/>
                </a:solidFill>
                <a:latin typeface="Verdana" charset="0"/>
                <a:ea typeface="Verdana" charset="0"/>
                <a:cs typeface="Verdana" charset="0"/>
              </a:defRPr>
            </a:lvl1pPr>
          </a:lstStyle>
          <a:p>
            <a:r>
              <a:rPr lang="en-US" sz="4000" dirty="0">
                <a:solidFill>
                  <a:srgbClr val="15214B"/>
                </a:solidFill>
                <a:latin typeface="Open Sans" panose="020B0606030504020204" pitchFamily="34" charset="0"/>
                <a:ea typeface="Open Sans" panose="020B0606030504020204" pitchFamily="34" charset="0"/>
                <a:cs typeface="Open Sans" panose="020B0606030504020204" pitchFamily="34" charset="0"/>
              </a:rPr>
              <a:t>Talk Early and Often</a:t>
            </a:r>
          </a:p>
        </p:txBody>
      </p:sp>
      <p:cxnSp>
        <p:nvCxnSpPr>
          <p:cNvPr id="9" name="Straight Connector 8">
            <a:extLst>
              <a:ext uri="{FF2B5EF4-FFF2-40B4-BE49-F238E27FC236}">
                <a16:creationId xmlns:a16="http://schemas.microsoft.com/office/drawing/2014/main" id="{564800E5-AE8E-3A4E-9B65-10B932BEFB9A}"/>
              </a:ext>
            </a:extLst>
          </p:cNvPr>
          <p:cNvCxnSpPr>
            <a:cxnSpLocks/>
          </p:cNvCxnSpPr>
          <p:nvPr/>
        </p:nvCxnSpPr>
        <p:spPr>
          <a:xfrm>
            <a:off x="5938887" y="1175658"/>
            <a:ext cx="5127046" cy="0"/>
          </a:xfrm>
          <a:prstGeom prst="line">
            <a:avLst/>
          </a:prstGeom>
          <a:ln>
            <a:solidFill>
              <a:srgbClr val="424242"/>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E060C6F4-F004-CC4A-A5F7-B86EC844597F}"/>
              </a:ext>
            </a:extLst>
          </p:cNvPr>
          <p:cNvSpPr txBox="1"/>
          <p:nvPr/>
        </p:nvSpPr>
        <p:spPr>
          <a:xfrm>
            <a:off x="8752113" y="871641"/>
            <a:ext cx="2566488" cy="369332"/>
          </a:xfrm>
          <a:prstGeom prst="rect">
            <a:avLst/>
          </a:prstGeom>
          <a:noFill/>
        </p:spPr>
        <p:txBody>
          <a:bodyPr wrap="square" rtlCol="0">
            <a:spAutoFit/>
          </a:bodyPr>
          <a:lstStyle/>
          <a:p>
            <a:pPr algn="r"/>
            <a:r>
              <a:rPr lang="en-US" b="1" dirty="0">
                <a:solidFill>
                  <a:srgbClr val="424242"/>
                </a:solidFill>
                <a:latin typeface="Open Sans" panose="020B0606030504020204" pitchFamily="34" charset="0"/>
                <a:ea typeface="Open Sans" panose="020B0606030504020204" pitchFamily="34" charset="0"/>
                <a:cs typeface="Open Sans" panose="020B0606030504020204" pitchFamily="34" charset="0"/>
              </a:rPr>
              <a:t>Parenting</a:t>
            </a:r>
          </a:p>
        </p:txBody>
      </p:sp>
      <p:sp>
        <p:nvSpPr>
          <p:cNvPr id="11" name="Rectangle 10">
            <a:extLst>
              <a:ext uri="{FF2B5EF4-FFF2-40B4-BE49-F238E27FC236}">
                <a16:creationId xmlns:a16="http://schemas.microsoft.com/office/drawing/2014/main" id="{357C426F-D21D-074E-9693-928EEB7A1346}"/>
              </a:ext>
            </a:extLst>
          </p:cNvPr>
          <p:cNvSpPr/>
          <p:nvPr/>
        </p:nvSpPr>
        <p:spPr>
          <a:xfrm>
            <a:off x="5274486" y="1850715"/>
            <a:ext cx="11181289" cy="3156570"/>
          </a:xfrm>
          <a:prstGeom prst="rect">
            <a:avLst/>
          </a:prstGeom>
        </p:spPr>
        <p:txBody>
          <a:bodyPr wrap="square">
            <a:spAutoFit/>
          </a:bodyPr>
          <a:lstStyle/>
          <a:p>
            <a:pPr marL="342900" indent="-342900">
              <a:lnSpc>
                <a:spcPts val="4880"/>
              </a:lnSpc>
              <a:buFont typeface="Courier New" panose="02070309020205020404" pitchFamily="49" charset="0"/>
              <a:buChar char="o"/>
            </a:pP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Tone is everything</a:t>
            </a:r>
          </a:p>
          <a:p>
            <a:pPr marL="342900" indent="-342900">
              <a:lnSpc>
                <a:spcPts val="4880"/>
              </a:lnSpc>
              <a:buFont typeface="Courier New" panose="02070309020205020404" pitchFamily="49" charset="0"/>
              <a:buChar char="o"/>
            </a:pP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Don’t do all the talking</a:t>
            </a:r>
          </a:p>
          <a:p>
            <a:pPr marL="342900" indent="-342900">
              <a:lnSpc>
                <a:spcPts val="4880"/>
              </a:lnSpc>
              <a:buFont typeface="Courier New" panose="02070309020205020404" pitchFamily="49" charset="0"/>
              <a:buChar char="o"/>
            </a:pP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Listen, really listen</a:t>
            </a:r>
          </a:p>
          <a:p>
            <a:pPr marL="342900" indent="-342900">
              <a:lnSpc>
                <a:spcPts val="4880"/>
              </a:lnSpc>
              <a:buFont typeface="Courier New" panose="02070309020205020404" pitchFamily="49" charset="0"/>
              <a:buChar char="o"/>
            </a:pP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Do some discovery</a:t>
            </a:r>
          </a:p>
          <a:p>
            <a:pPr marL="342900" indent="-342900">
              <a:lnSpc>
                <a:spcPts val="4880"/>
              </a:lnSpc>
              <a:buFont typeface="Courier New" panose="02070309020205020404" pitchFamily="49" charset="0"/>
              <a:buChar char="o"/>
            </a:pP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Age appropriate conversations</a:t>
            </a:r>
          </a:p>
        </p:txBody>
      </p:sp>
      <p:pic>
        <p:nvPicPr>
          <p:cNvPr id="5" name="Graphic 4">
            <a:extLst>
              <a:ext uri="{FF2B5EF4-FFF2-40B4-BE49-F238E27FC236}">
                <a16:creationId xmlns:a16="http://schemas.microsoft.com/office/drawing/2014/main" id="{0A6DD8F8-85F7-6248-B31F-F48FB06368E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60170" y="1971502"/>
            <a:ext cx="3451968" cy="2914995"/>
          </a:xfrm>
          <a:prstGeom prst="rect">
            <a:avLst/>
          </a:prstGeom>
        </p:spPr>
      </p:pic>
    </p:spTree>
    <p:extLst>
      <p:ext uri="{BB962C8B-B14F-4D97-AF65-F5344CB8AC3E}">
        <p14:creationId xmlns:p14="http://schemas.microsoft.com/office/powerpoint/2010/main" val="20084500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D46FF19-BF6E-2F41-9D5C-1B03665FF4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5572" y="1819867"/>
            <a:ext cx="4035932" cy="2920196"/>
          </a:xfrm>
          <a:prstGeom prst="rect">
            <a:avLst/>
          </a:prstGeom>
        </p:spPr>
      </p:pic>
      <p:pic>
        <p:nvPicPr>
          <p:cNvPr id="7" name="Picture 6">
            <a:extLst>
              <a:ext uri="{FF2B5EF4-FFF2-40B4-BE49-F238E27FC236}">
                <a16:creationId xmlns:a16="http://schemas.microsoft.com/office/drawing/2014/main" id="{82A614AF-7366-B443-8FC3-B065545D0FCB}"/>
              </a:ext>
            </a:extLst>
          </p:cNvPr>
          <p:cNvPicPr>
            <a:picLocks noChangeAspect="1"/>
          </p:cNvPicPr>
          <p:nvPr/>
        </p:nvPicPr>
        <p:blipFill rotWithShape="1">
          <a:blip r:embed="rId4"/>
          <a:srcRect/>
          <a:stretch/>
        </p:blipFill>
        <p:spPr>
          <a:xfrm>
            <a:off x="5805296" y="1808861"/>
            <a:ext cx="2368904" cy="2989154"/>
          </a:xfrm>
          <a:custGeom>
            <a:avLst/>
            <a:gdLst>
              <a:gd name="connsiteX0" fmla="*/ 0 w 4636009"/>
              <a:gd name="connsiteY0" fmla="*/ 0 h 5032375"/>
              <a:gd name="connsiteX1" fmla="*/ 4636009 w 4636009"/>
              <a:gd name="connsiteY1" fmla="*/ 0 h 5032375"/>
              <a:gd name="connsiteX2" fmla="*/ 4636009 w 4636009"/>
              <a:gd name="connsiteY2" fmla="*/ 5032375 h 5032375"/>
              <a:gd name="connsiteX3" fmla="*/ 0 w 4636009"/>
              <a:gd name="connsiteY3" fmla="*/ 5032375 h 5032375"/>
            </a:gdLst>
            <a:ahLst/>
            <a:cxnLst>
              <a:cxn ang="0">
                <a:pos x="connsiteX0" y="connsiteY0"/>
              </a:cxn>
              <a:cxn ang="0">
                <a:pos x="connsiteX1" y="connsiteY1"/>
              </a:cxn>
              <a:cxn ang="0">
                <a:pos x="connsiteX2" y="connsiteY2"/>
              </a:cxn>
              <a:cxn ang="0">
                <a:pos x="connsiteX3" y="connsiteY3"/>
              </a:cxn>
            </a:cxnLst>
            <a:rect l="l" t="t" r="r" b="b"/>
            <a:pathLst>
              <a:path w="4636009" h="5032375">
                <a:moveTo>
                  <a:pt x="0" y="0"/>
                </a:moveTo>
                <a:lnTo>
                  <a:pt x="4636009" y="0"/>
                </a:lnTo>
                <a:lnTo>
                  <a:pt x="4636009" y="5032375"/>
                </a:lnTo>
                <a:lnTo>
                  <a:pt x="0" y="5032375"/>
                </a:lnTo>
                <a:close/>
              </a:path>
            </a:pathLst>
          </a:custGeom>
        </p:spPr>
      </p:pic>
      <p:pic>
        <p:nvPicPr>
          <p:cNvPr id="12" name="Picture 11">
            <a:extLst>
              <a:ext uri="{FF2B5EF4-FFF2-40B4-BE49-F238E27FC236}">
                <a16:creationId xmlns:a16="http://schemas.microsoft.com/office/drawing/2014/main" id="{8029396D-96A0-1348-9D3A-1D381FA9292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03068" y="1819867"/>
            <a:ext cx="1981068" cy="2976044"/>
          </a:xfrm>
          <a:prstGeom prst="rect">
            <a:avLst/>
          </a:prstGeom>
        </p:spPr>
      </p:pic>
      <p:sp>
        <p:nvSpPr>
          <p:cNvPr id="13" name="TextBox 12">
            <a:extLst>
              <a:ext uri="{FF2B5EF4-FFF2-40B4-BE49-F238E27FC236}">
                <a16:creationId xmlns:a16="http://schemas.microsoft.com/office/drawing/2014/main" id="{D38805AC-FBAD-9D43-B54B-BC9B35A75062}"/>
              </a:ext>
            </a:extLst>
          </p:cNvPr>
          <p:cNvSpPr txBox="1"/>
          <p:nvPr/>
        </p:nvSpPr>
        <p:spPr>
          <a:xfrm>
            <a:off x="2503762" y="4795911"/>
            <a:ext cx="9982426" cy="587277"/>
          </a:xfrm>
          <a:prstGeom prst="rect">
            <a:avLst/>
          </a:prstGeom>
          <a:noFill/>
        </p:spPr>
        <p:txBody>
          <a:bodyPr wrap="square" rtlCol="0">
            <a:spAutoFit/>
          </a:bodyPr>
          <a:lstStyle/>
          <a:p>
            <a:pPr>
              <a:lnSpc>
                <a:spcPct val="150000"/>
              </a:lnSpc>
            </a:pP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Find these at </a:t>
            </a:r>
            <a:r>
              <a:rPr lang="en-US" sz="2400" b="1" dirty="0" err="1">
                <a:solidFill>
                  <a:srgbClr val="424242"/>
                </a:solidFill>
                <a:latin typeface="Open Sans" panose="020B0606030504020204" pitchFamily="34" charset="0"/>
                <a:ea typeface="Open Sans" panose="020B0606030504020204" pitchFamily="34" charset="0"/>
                <a:cs typeface="Open Sans" panose="020B0606030504020204" pitchFamily="34" charset="0"/>
              </a:rPr>
              <a:t>protectyoungeyes.com</a:t>
            </a:r>
            <a:r>
              <a:rPr lang="en-US" sz="2400" b="1" dirty="0">
                <a:solidFill>
                  <a:srgbClr val="424242"/>
                </a:solidFill>
                <a:latin typeface="Open Sans" panose="020B0606030504020204" pitchFamily="34" charset="0"/>
                <a:ea typeface="Open Sans" panose="020B0606030504020204" pitchFamily="34" charset="0"/>
                <a:cs typeface="Open Sans" panose="020B0606030504020204" pitchFamily="34" charset="0"/>
              </a:rPr>
              <a:t>/resources</a:t>
            </a:r>
          </a:p>
        </p:txBody>
      </p:sp>
      <p:sp>
        <p:nvSpPr>
          <p:cNvPr id="14" name="Title 1">
            <a:extLst>
              <a:ext uri="{FF2B5EF4-FFF2-40B4-BE49-F238E27FC236}">
                <a16:creationId xmlns:a16="http://schemas.microsoft.com/office/drawing/2014/main" id="{8C598D1F-0315-CC41-8F1A-0186E03C8CE9}"/>
              </a:ext>
            </a:extLst>
          </p:cNvPr>
          <p:cNvSpPr txBox="1">
            <a:spLocks/>
          </p:cNvSpPr>
          <p:nvPr/>
        </p:nvSpPr>
        <p:spPr>
          <a:xfrm>
            <a:off x="659576" y="-260243"/>
            <a:ext cx="10577383" cy="163417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5400" b="1" i="0" kern="1200" baseline="0">
                <a:solidFill>
                  <a:schemeClr val="bg1"/>
                </a:solidFill>
                <a:latin typeface="Verdana" charset="0"/>
                <a:ea typeface="Verdana" charset="0"/>
                <a:cs typeface="Verdana" charset="0"/>
              </a:defRPr>
            </a:lvl1pPr>
          </a:lstStyle>
          <a:p>
            <a:r>
              <a:rPr lang="en-US" sz="4000" dirty="0">
                <a:solidFill>
                  <a:srgbClr val="15214B"/>
                </a:solidFill>
                <a:latin typeface="Open Sans" panose="020B0606030504020204" pitchFamily="34" charset="0"/>
                <a:ea typeface="Open Sans" panose="020B0606030504020204" pitchFamily="34" charset="0"/>
                <a:cs typeface="Open Sans" panose="020B0606030504020204" pitchFamily="34" charset="0"/>
              </a:rPr>
              <a:t>Talk Early and Often</a:t>
            </a:r>
          </a:p>
        </p:txBody>
      </p:sp>
      <p:cxnSp>
        <p:nvCxnSpPr>
          <p:cNvPr id="15" name="Straight Connector 14">
            <a:extLst>
              <a:ext uri="{FF2B5EF4-FFF2-40B4-BE49-F238E27FC236}">
                <a16:creationId xmlns:a16="http://schemas.microsoft.com/office/drawing/2014/main" id="{EBF173F3-8F28-9B44-940C-4C48A4DC113B}"/>
              </a:ext>
            </a:extLst>
          </p:cNvPr>
          <p:cNvCxnSpPr>
            <a:cxnSpLocks/>
          </p:cNvCxnSpPr>
          <p:nvPr/>
        </p:nvCxnSpPr>
        <p:spPr>
          <a:xfrm>
            <a:off x="5938887" y="1175658"/>
            <a:ext cx="5127046" cy="0"/>
          </a:xfrm>
          <a:prstGeom prst="line">
            <a:avLst/>
          </a:prstGeom>
          <a:ln>
            <a:solidFill>
              <a:srgbClr val="424242"/>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B7680A1-4DB7-AD42-BD49-44D5BE0CAD43}"/>
              </a:ext>
            </a:extLst>
          </p:cNvPr>
          <p:cNvSpPr txBox="1"/>
          <p:nvPr/>
        </p:nvSpPr>
        <p:spPr>
          <a:xfrm>
            <a:off x="8752113" y="871641"/>
            <a:ext cx="2566488" cy="369332"/>
          </a:xfrm>
          <a:prstGeom prst="rect">
            <a:avLst/>
          </a:prstGeom>
          <a:noFill/>
        </p:spPr>
        <p:txBody>
          <a:bodyPr wrap="square" rtlCol="0">
            <a:spAutoFit/>
          </a:bodyPr>
          <a:lstStyle/>
          <a:p>
            <a:pPr algn="r"/>
            <a:r>
              <a:rPr lang="en-US" b="1" dirty="0">
                <a:solidFill>
                  <a:srgbClr val="424242"/>
                </a:solidFill>
                <a:latin typeface="Open Sans" panose="020B0606030504020204" pitchFamily="34" charset="0"/>
                <a:ea typeface="Open Sans" panose="020B0606030504020204" pitchFamily="34" charset="0"/>
                <a:cs typeface="Open Sans" panose="020B0606030504020204" pitchFamily="34" charset="0"/>
              </a:rPr>
              <a:t>Parenting</a:t>
            </a:r>
          </a:p>
        </p:txBody>
      </p:sp>
    </p:spTree>
    <p:extLst>
      <p:ext uri="{BB962C8B-B14F-4D97-AF65-F5344CB8AC3E}">
        <p14:creationId xmlns:p14="http://schemas.microsoft.com/office/powerpoint/2010/main" val="16466101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8C598D1F-0315-CC41-8F1A-0186E03C8CE9}"/>
              </a:ext>
            </a:extLst>
          </p:cNvPr>
          <p:cNvSpPr txBox="1">
            <a:spLocks/>
          </p:cNvSpPr>
          <p:nvPr/>
        </p:nvSpPr>
        <p:spPr>
          <a:xfrm>
            <a:off x="659576" y="-260243"/>
            <a:ext cx="10577383" cy="163417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5400" b="1" i="0" kern="1200" baseline="0">
                <a:solidFill>
                  <a:schemeClr val="bg1"/>
                </a:solidFill>
                <a:latin typeface="Verdana" charset="0"/>
                <a:ea typeface="Verdana" charset="0"/>
                <a:cs typeface="Verdana" charset="0"/>
              </a:defRPr>
            </a:lvl1pPr>
          </a:lstStyle>
          <a:p>
            <a:r>
              <a:rPr lang="en-US" sz="4000" dirty="0">
                <a:solidFill>
                  <a:srgbClr val="15214B"/>
                </a:solidFill>
                <a:latin typeface="Open Sans" panose="020B0606030504020204" pitchFamily="34" charset="0"/>
                <a:ea typeface="Open Sans" panose="020B0606030504020204" pitchFamily="34" charset="0"/>
                <a:cs typeface="Open Sans" panose="020B0606030504020204" pitchFamily="34" charset="0"/>
              </a:rPr>
              <a:t>Conversation Tips: Ages 2-6</a:t>
            </a:r>
          </a:p>
        </p:txBody>
      </p:sp>
      <p:cxnSp>
        <p:nvCxnSpPr>
          <p:cNvPr id="15" name="Straight Connector 14">
            <a:extLst>
              <a:ext uri="{FF2B5EF4-FFF2-40B4-BE49-F238E27FC236}">
                <a16:creationId xmlns:a16="http://schemas.microsoft.com/office/drawing/2014/main" id="{EBF173F3-8F28-9B44-940C-4C48A4DC113B}"/>
              </a:ext>
            </a:extLst>
          </p:cNvPr>
          <p:cNvCxnSpPr>
            <a:cxnSpLocks/>
          </p:cNvCxnSpPr>
          <p:nvPr/>
        </p:nvCxnSpPr>
        <p:spPr>
          <a:xfrm>
            <a:off x="7635711" y="1175658"/>
            <a:ext cx="3430222" cy="0"/>
          </a:xfrm>
          <a:prstGeom prst="line">
            <a:avLst/>
          </a:prstGeom>
          <a:ln>
            <a:solidFill>
              <a:srgbClr val="424242"/>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B7680A1-4DB7-AD42-BD49-44D5BE0CAD43}"/>
              </a:ext>
            </a:extLst>
          </p:cNvPr>
          <p:cNvSpPr txBox="1"/>
          <p:nvPr/>
        </p:nvSpPr>
        <p:spPr>
          <a:xfrm>
            <a:off x="8752113" y="871641"/>
            <a:ext cx="2566488" cy="369332"/>
          </a:xfrm>
          <a:prstGeom prst="rect">
            <a:avLst/>
          </a:prstGeom>
          <a:noFill/>
        </p:spPr>
        <p:txBody>
          <a:bodyPr wrap="square" rtlCol="0">
            <a:spAutoFit/>
          </a:bodyPr>
          <a:lstStyle/>
          <a:p>
            <a:pPr algn="r"/>
            <a:r>
              <a:rPr lang="en-US" b="1" dirty="0">
                <a:solidFill>
                  <a:srgbClr val="424242"/>
                </a:solidFill>
                <a:latin typeface="Open Sans" panose="020B0606030504020204" pitchFamily="34" charset="0"/>
                <a:ea typeface="Open Sans" panose="020B0606030504020204" pitchFamily="34" charset="0"/>
                <a:cs typeface="Open Sans" panose="020B0606030504020204" pitchFamily="34" charset="0"/>
              </a:rPr>
              <a:t>Parenting</a:t>
            </a:r>
          </a:p>
        </p:txBody>
      </p:sp>
      <p:sp>
        <p:nvSpPr>
          <p:cNvPr id="9" name="Content Placeholder 1">
            <a:extLst>
              <a:ext uri="{FF2B5EF4-FFF2-40B4-BE49-F238E27FC236}">
                <a16:creationId xmlns:a16="http://schemas.microsoft.com/office/drawing/2014/main" id="{F5937F4C-70C6-F543-82B9-A8BCB5587DC1}"/>
              </a:ext>
            </a:extLst>
          </p:cNvPr>
          <p:cNvSpPr txBox="1">
            <a:spLocks/>
          </p:cNvSpPr>
          <p:nvPr/>
        </p:nvSpPr>
        <p:spPr>
          <a:xfrm>
            <a:off x="4740734" y="1908800"/>
            <a:ext cx="5287963" cy="4532312"/>
          </a:xfrm>
          <a:prstGeom prst="rect">
            <a:avLst/>
          </a:prstGeom>
        </p:spPr>
        <p:txBody>
          <a:bodyPr vert="horz" lIns="91440" tIns="45720" rIns="91440" bIns="45720" numCol="1" rtlCol="0">
            <a:norm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nSpc>
                <a:spcPct val="125000"/>
              </a:lnSpc>
              <a:buClr>
                <a:srgbClr val="424242"/>
              </a:buClr>
              <a:buFont typeface="Courier New" panose="02070309020205020404" pitchFamily="49" charset="0"/>
              <a:buChar char="o"/>
            </a:pPr>
            <a: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t>This age is very literal</a:t>
            </a:r>
          </a:p>
          <a:p>
            <a:pPr>
              <a:lnSpc>
                <a:spcPct val="125000"/>
              </a:lnSpc>
              <a:buClr>
                <a:srgbClr val="424242"/>
              </a:buClr>
              <a:buFont typeface="Courier New" panose="02070309020205020404" pitchFamily="49" charset="0"/>
              <a:buChar char="o"/>
            </a:pPr>
            <a: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t>Limit what they consume</a:t>
            </a:r>
          </a:p>
          <a:p>
            <a:pPr>
              <a:lnSpc>
                <a:spcPct val="125000"/>
              </a:lnSpc>
              <a:buClr>
                <a:srgbClr val="424242"/>
              </a:buClr>
              <a:buFont typeface="Courier New" panose="02070309020205020404" pitchFamily="49" charset="0"/>
              <a:buChar char="o"/>
            </a:pPr>
            <a: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t>Find out what they know</a:t>
            </a:r>
          </a:p>
          <a:p>
            <a:pPr>
              <a:lnSpc>
                <a:spcPct val="125000"/>
              </a:lnSpc>
              <a:buClr>
                <a:srgbClr val="424242"/>
              </a:buClr>
              <a:buFont typeface="Courier New" panose="02070309020205020404" pitchFamily="49" charset="0"/>
              <a:buChar char="o"/>
            </a:pPr>
            <a: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t>Keep it simple</a:t>
            </a:r>
          </a:p>
          <a:p>
            <a:pPr>
              <a:lnSpc>
                <a:spcPct val="125000"/>
              </a:lnSpc>
              <a:buClr>
                <a:srgbClr val="424242"/>
              </a:buClr>
              <a:buFont typeface="Courier New" panose="02070309020205020404" pitchFamily="49" charset="0"/>
              <a:buChar char="o"/>
            </a:pPr>
            <a: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t>Use proper names for body parts</a:t>
            </a:r>
          </a:p>
          <a:p>
            <a:pPr>
              <a:lnSpc>
                <a:spcPct val="125000"/>
              </a:lnSpc>
              <a:buClr>
                <a:srgbClr val="424242"/>
              </a:buClr>
              <a:buFont typeface="Courier New" panose="02070309020205020404" pitchFamily="49" charset="0"/>
              <a:buChar char="o"/>
            </a:pPr>
            <a: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t>The bathing suit area is private</a:t>
            </a:r>
          </a:p>
          <a:p>
            <a:pPr>
              <a:lnSpc>
                <a:spcPct val="125000"/>
              </a:lnSpc>
              <a:buClr>
                <a:srgbClr val="424242"/>
              </a:buClr>
              <a:buFont typeface="Courier New" panose="02070309020205020404" pitchFamily="49" charset="0"/>
              <a:buChar char="o"/>
            </a:pPr>
            <a:endParaRPr lang="en-US" sz="2000" b="1" dirty="0">
              <a:solidFill>
                <a:srgbClr val="424242"/>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11" name="Picture 10" descr="A person who is smiling and looking at the camera&#10;&#10;Description automatically generated">
            <a:extLst>
              <a:ext uri="{FF2B5EF4-FFF2-40B4-BE49-F238E27FC236}">
                <a16:creationId xmlns:a16="http://schemas.microsoft.com/office/drawing/2014/main" id="{DF9690FB-2D2B-B743-B851-377110CB2224}"/>
              </a:ext>
            </a:extLst>
          </p:cNvPr>
          <p:cNvPicPr>
            <a:picLocks noChangeAspect="1"/>
          </p:cNvPicPr>
          <p:nvPr/>
        </p:nvPicPr>
        <p:blipFill>
          <a:blip r:embed="rId3"/>
          <a:stretch>
            <a:fillRect/>
          </a:stretch>
        </p:blipFill>
        <p:spPr>
          <a:xfrm>
            <a:off x="997442" y="1632415"/>
            <a:ext cx="3493277" cy="3440349"/>
          </a:xfrm>
          <a:prstGeom prst="rect">
            <a:avLst/>
          </a:prstGeom>
        </p:spPr>
      </p:pic>
      <p:sp>
        <p:nvSpPr>
          <p:cNvPr id="17" name="TextBox 16">
            <a:extLst>
              <a:ext uri="{FF2B5EF4-FFF2-40B4-BE49-F238E27FC236}">
                <a16:creationId xmlns:a16="http://schemas.microsoft.com/office/drawing/2014/main" id="{5D0FADE0-C80F-734C-92B8-14A09BDB0E4E}"/>
              </a:ext>
            </a:extLst>
          </p:cNvPr>
          <p:cNvSpPr txBox="1"/>
          <p:nvPr/>
        </p:nvSpPr>
        <p:spPr>
          <a:xfrm>
            <a:off x="9505090" y="6441112"/>
            <a:ext cx="2442628" cy="215444"/>
          </a:xfrm>
          <a:prstGeom prst="rect">
            <a:avLst/>
          </a:prstGeom>
          <a:noFill/>
        </p:spPr>
        <p:txBody>
          <a:bodyPr wrap="square" rtlCol="0">
            <a:spAutoFit/>
          </a:bodyPr>
          <a:lstStyle/>
          <a:p>
            <a:pPr algn="r"/>
            <a:r>
              <a:rPr lang="en-US" sz="800" b="1" dirty="0">
                <a:solidFill>
                  <a:schemeClr val="bg1"/>
                </a:solidFill>
                <a:latin typeface="Open Sans" panose="020B0606030504020204" pitchFamily="34" charset="0"/>
                <a:ea typeface="Open Sans" panose="020B0606030504020204" pitchFamily="34" charset="0"/>
                <a:cs typeface="Open Sans" panose="020B0606030504020204" pitchFamily="34" charset="0"/>
              </a:rPr>
              <a:t>Source: </a:t>
            </a:r>
            <a:r>
              <a:rPr lang="en-US" sz="800" dirty="0">
                <a:solidFill>
                  <a:schemeClr val="bg1"/>
                </a:solidFill>
                <a:latin typeface="Open Sans" panose="020B0606030504020204" pitchFamily="34" charset="0"/>
                <a:ea typeface="Open Sans" panose="020B0606030504020204" pitchFamily="34" charset="0"/>
                <a:cs typeface="Open Sans" panose="020B0606030504020204" pitchFamily="34" charset="0"/>
              </a:rPr>
              <a:t>Common Sense Media </a:t>
            </a:r>
          </a:p>
        </p:txBody>
      </p:sp>
    </p:spTree>
    <p:extLst>
      <p:ext uri="{BB962C8B-B14F-4D97-AF65-F5344CB8AC3E}">
        <p14:creationId xmlns:p14="http://schemas.microsoft.com/office/powerpoint/2010/main" val="23556767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white, plate, table, photo&#10;&#10;Description automatically generated">
            <a:extLst>
              <a:ext uri="{FF2B5EF4-FFF2-40B4-BE49-F238E27FC236}">
                <a16:creationId xmlns:a16="http://schemas.microsoft.com/office/drawing/2014/main" id="{8CA545B2-EE4C-E14B-9048-EE5FE5A17761}"/>
              </a:ext>
            </a:extLst>
          </p:cNvPr>
          <p:cNvPicPr>
            <a:picLocks noChangeAspect="1"/>
          </p:cNvPicPr>
          <p:nvPr/>
        </p:nvPicPr>
        <p:blipFill>
          <a:blip r:embed="rId3"/>
          <a:stretch>
            <a:fillRect/>
          </a:stretch>
        </p:blipFill>
        <p:spPr>
          <a:xfrm>
            <a:off x="997441" y="1632415"/>
            <a:ext cx="3493277" cy="3440349"/>
          </a:xfrm>
          <a:prstGeom prst="rect">
            <a:avLst/>
          </a:prstGeom>
        </p:spPr>
      </p:pic>
      <p:sp>
        <p:nvSpPr>
          <p:cNvPr id="14" name="Title 1">
            <a:extLst>
              <a:ext uri="{FF2B5EF4-FFF2-40B4-BE49-F238E27FC236}">
                <a16:creationId xmlns:a16="http://schemas.microsoft.com/office/drawing/2014/main" id="{8C598D1F-0315-CC41-8F1A-0186E03C8CE9}"/>
              </a:ext>
            </a:extLst>
          </p:cNvPr>
          <p:cNvSpPr txBox="1">
            <a:spLocks/>
          </p:cNvSpPr>
          <p:nvPr/>
        </p:nvSpPr>
        <p:spPr>
          <a:xfrm>
            <a:off x="659576" y="-260243"/>
            <a:ext cx="10577383" cy="163417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5400" b="1" i="0" kern="1200" baseline="0">
                <a:solidFill>
                  <a:schemeClr val="bg1"/>
                </a:solidFill>
                <a:latin typeface="Verdana" charset="0"/>
                <a:ea typeface="Verdana" charset="0"/>
                <a:cs typeface="Verdana" charset="0"/>
              </a:defRPr>
            </a:lvl1pPr>
          </a:lstStyle>
          <a:p>
            <a:r>
              <a:rPr lang="en-US" sz="4000" dirty="0">
                <a:solidFill>
                  <a:srgbClr val="15214B"/>
                </a:solidFill>
                <a:latin typeface="Open Sans" panose="020B0606030504020204" pitchFamily="34" charset="0"/>
                <a:ea typeface="Open Sans" panose="020B0606030504020204" pitchFamily="34" charset="0"/>
                <a:cs typeface="Open Sans" panose="020B0606030504020204" pitchFamily="34" charset="0"/>
              </a:rPr>
              <a:t>Conversation Tips: Ages 7-12</a:t>
            </a:r>
          </a:p>
        </p:txBody>
      </p:sp>
      <p:cxnSp>
        <p:nvCxnSpPr>
          <p:cNvPr id="15" name="Straight Connector 14">
            <a:extLst>
              <a:ext uri="{FF2B5EF4-FFF2-40B4-BE49-F238E27FC236}">
                <a16:creationId xmlns:a16="http://schemas.microsoft.com/office/drawing/2014/main" id="{EBF173F3-8F28-9B44-940C-4C48A4DC113B}"/>
              </a:ext>
            </a:extLst>
          </p:cNvPr>
          <p:cNvCxnSpPr>
            <a:cxnSpLocks/>
          </p:cNvCxnSpPr>
          <p:nvPr/>
        </p:nvCxnSpPr>
        <p:spPr>
          <a:xfrm>
            <a:off x="7955280" y="1175658"/>
            <a:ext cx="3110653" cy="0"/>
          </a:xfrm>
          <a:prstGeom prst="line">
            <a:avLst/>
          </a:prstGeom>
          <a:ln>
            <a:solidFill>
              <a:srgbClr val="424242"/>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B7680A1-4DB7-AD42-BD49-44D5BE0CAD43}"/>
              </a:ext>
            </a:extLst>
          </p:cNvPr>
          <p:cNvSpPr txBox="1"/>
          <p:nvPr/>
        </p:nvSpPr>
        <p:spPr>
          <a:xfrm>
            <a:off x="8752113" y="871641"/>
            <a:ext cx="2566488" cy="369332"/>
          </a:xfrm>
          <a:prstGeom prst="rect">
            <a:avLst/>
          </a:prstGeom>
          <a:noFill/>
        </p:spPr>
        <p:txBody>
          <a:bodyPr wrap="square" rtlCol="0">
            <a:spAutoFit/>
          </a:bodyPr>
          <a:lstStyle/>
          <a:p>
            <a:pPr algn="r"/>
            <a:r>
              <a:rPr lang="en-US" b="1" dirty="0">
                <a:solidFill>
                  <a:srgbClr val="424242"/>
                </a:solidFill>
                <a:latin typeface="Open Sans" panose="020B0606030504020204" pitchFamily="34" charset="0"/>
                <a:ea typeface="Open Sans" panose="020B0606030504020204" pitchFamily="34" charset="0"/>
                <a:cs typeface="Open Sans" panose="020B0606030504020204" pitchFamily="34" charset="0"/>
              </a:rPr>
              <a:t>Parenting</a:t>
            </a:r>
          </a:p>
        </p:txBody>
      </p:sp>
      <p:sp>
        <p:nvSpPr>
          <p:cNvPr id="9" name="Content Placeholder 1">
            <a:extLst>
              <a:ext uri="{FF2B5EF4-FFF2-40B4-BE49-F238E27FC236}">
                <a16:creationId xmlns:a16="http://schemas.microsoft.com/office/drawing/2014/main" id="{F5937F4C-70C6-F543-82B9-A8BCB5587DC1}"/>
              </a:ext>
            </a:extLst>
          </p:cNvPr>
          <p:cNvSpPr txBox="1">
            <a:spLocks/>
          </p:cNvSpPr>
          <p:nvPr/>
        </p:nvSpPr>
        <p:spPr>
          <a:xfrm>
            <a:off x="4740734" y="1908800"/>
            <a:ext cx="6453824" cy="4532312"/>
          </a:xfrm>
          <a:prstGeom prst="rect">
            <a:avLst/>
          </a:prstGeom>
        </p:spPr>
        <p:txBody>
          <a:bodyPr vert="horz" lIns="91440" tIns="45720" rIns="91440" bIns="45720" numCol="1" rtlCol="0">
            <a:norm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nSpc>
                <a:spcPct val="125000"/>
              </a:lnSpc>
              <a:buClr>
                <a:srgbClr val="424242"/>
              </a:buClr>
              <a:buFont typeface="Courier New" panose="02070309020205020404" pitchFamily="49" charset="0"/>
              <a:buChar char="o"/>
            </a:pPr>
            <a: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t>Create a safe environment to talk about </a:t>
            </a:r>
            <a:r>
              <a:rPr lang="en-US" sz="2000" b="1" dirty="0">
                <a:solidFill>
                  <a:srgbClr val="424242"/>
                </a:solidFill>
                <a:latin typeface="Open Sans" panose="020B0606030504020204" pitchFamily="34" charset="0"/>
                <a:ea typeface="Open Sans" panose="020B0606030504020204" pitchFamily="34" charset="0"/>
                <a:cs typeface="Open Sans" panose="020B0606030504020204" pitchFamily="34" charset="0"/>
              </a:rPr>
              <a:t>anything</a:t>
            </a:r>
          </a:p>
          <a:p>
            <a:pPr>
              <a:lnSpc>
                <a:spcPct val="125000"/>
              </a:lnSpc>
              <a:buClr>
                <a:srgbClr val="424242"/>
              </a:buClr>
              <a:buFont typeface="Courier New" panose="02070309020205020404" pitchFamily="49" charset="0"/>
              <a:buChar char="o"/>
            </a:pPr>
            <a: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t>Find out what they know</a:t>
            </a:r>
          </a:p>
          <a:p>
            <a:pPr>
              <a:lnSpc>
                <a:spcPct val="125000"/>
              </a:lnSpc>
              <a:buClr>
                <a:srgbClr val="424242"/>
              </a:buClr>
              <a:buFont typeface="Courier New" panose="02070309020205020404" pitchFamily="49" charset="0"/>
              <a:buChar char="o"/>
            </a:pPr>
            <a: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t>Address their curiosity</a:t>
            </a:r>
          </a:p>
          <a:p>
            <a:pPr>
              <a:lnSpc>
                <a:spcPct val="125000"/>
              </a:lnSpc>
              <a:buClr>
                <a:srgbClr val="424242"/>
              </a:buClr>
              <a:buFont typeface="Courier New" panose="02070309020205020404" pitchFamily="49" charset="0"/>
              <a:buChar char="o"/>
            </a:pPr>
            <a: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t>Be sensitive to their emotions</a:t>
            </a:r>
          </a:p>
          <a:p>
            <a:pPr>
              <a:lnSpc>
                <a:spcPct val="125000"/>
              </a:lnSpc>
              <a:buClr>
                <a:srgbClr val="424242"/>
              </a:buClr>
              <a:buFont typeface="Courier New" panose="02070309020205020404" pitchFamily="49" charset="0"/>
              <a:buChar char="o"/>
            </a:pPr>
            <a: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t>Encourage critical thinking</a:t>
            </a:r>
          </a:p>
          <a:p>
            <a:pPr>
              <a:lnSpc>
                <a:spcPct val="125000"/>
              </a:lnSpc>
              <a:buClr>
                <a:srgbClr val="424242"/>
              </a:buClr>
              <a:buFont typeface="Courier New" panose="02070309020205020404" pitchFamily="49" charset="0"/>
              <a:buChar char="o"/>
            </a:pPr>
            <a: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t>Look for positives</a:t>
            </a:r>
          </a:p>
          <a:p>
            <a:pPr>
              <a:lnSpc>
                <a:spcPct val="125000"/>
              </a:lnSpc>
              <a:buClr>
                <a:srgbClr val="424242"/>
              </a:buClr>
              <a:buFont typeface="Courier New" panose="02070309020205020404" pitchFamily="49" charset="0"/>
              <a:buChar char="o"/>
            </a:pPr>
            <a:endParaRPr lang="en-US" sz="2000" b="1" dirty="0">
              <a:solidFill>
                <a:srgbClr val="424242"/>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0" name="TextBox 9">
            <a:extLst>
              <a:ext uri="{FF2B5EF4-FFF2-40B4-BE49-F238E27FC236}">
                <a16:creationId xmlns:a16="http://schemas.microsoft.com/office/drawing/2014/main" id="{762D248C-FE5F-0144-B37E-DA6A02EA4ABC}"/>
              </a:ext>
            </a:extLst>
          </p:cNvPr>
          <p:cNvSpPr txBox="1"/>
          <p:nvPr/>
        </p:nvSpPr>
        <p:spPr>
          <a:xfrm>
            <a:off x="9505090" y="6441112"/>
            <a:ext cx="2442628" cy="215444"/>
          </a:xfrm>
          <a:prstGeom prst="rect">
            <a:avLst/>
          </a:prstGeom>
          <a:noFill/>
        </p:spPr>
        <p:txBody>
          <a:bodyPr wrap="square" rtlCol="0">
            <a:spAutoFit/>
          </a:bodyPr>
          <a:lstStyle/>
          <a:p>
            <a:pPr algn="r"/>
            <a:r>
              <a:rPr lang="en-US" sz="800" b="1" dirty="0">
                <a:solidFill>
                  <a:schemeClr val="bg1"/>
                </a:solidFill>
                <a:latin typeface="Open Sans" panose="020B0606030504020204" pitchFamily="34" charset="0"/>
                <a:ea typeface="Open Sans" panose="020B0606030504020204" pitchFamily="34" charset="0"/>
                <a:cs typeface="Open Sans" panose="020B0606030504020204" pitchFamily="34" charset="0"/>
              </a:rPr>
              <a:t>Source: </a:t>
            </a:r>
            <a:r>
              <a:rPr lang="en-US" sz="800" dirty="0">
                <a:solidFill>
                  <a:schemeClr val="bg1"/>
                </a:solidFill>
                <a:latin typeface="Open Sans" panose="020B0606030504020204" pitchFamily="34" charset="0"/>
                <a:ea typeface="Open Sans" panose="020B0606030504020204" pitchFamily="34" charset="0"/>
                <a:cs typeface="Open Sans" panose="020B0606030504020204" pitchFamily="34" charset="0"/>
              </a:rPr>
              <a:t>Common Sense Media </a:t>
            </a:r>
          </a:p>
        </p:txBody>
      </p:sp>
    </p:spTree>
    <p:extLst>
      <p:ext uri="{BB962C8B-B14F-4D97-AF65-F5344CB8AC3E}">
        <p14:creationId xmlns:p14="http://schemas.microsoft.com/office/powerpoint/2010/main" val="28948745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standing next to a body of water&#10;&#10;Description automatically generated">
            <a:extLst>
              <a:ext uri="{FF2B5EF4-FFF2-40B4-BE49-F238E27FC236}">
                <a16:creationId xmlns:a16="http://schemas.microsoft.com/office/drawing/2014/main" id="{20A546A6-651E-3540-94A4-195E4113D20C}"/>
              </a:ext>
            </a:extLst>
          </p:cNvPr>
          <p:cNvPicPr>
            <a:picLocks noChangeAspect="1"/>
          </p:cNvPicPr>
          <p:nvPr/>
        </p:nvPicPr>
        <p:blipFill>
          <a:blip r:embed="rId3"/>
          <a:stretch>
            <a:fillRect/>
          </a:stretch>
        </p:blipFill>
        <p:spPr>
          <a:xfrm>
            <a:off x="997441" y="1632415"/>
            <a:ext cx="3493277" cy="3440349"/>
          </a:xfrm>
          <a:prstGeom prst="rect">
            <a:avLst/>
          </a:prstGeom>
        </p:spPr>
      </p:pic>
      <p:sp>
        <p:nvSpPr>
          <p:cNvPr id="14" name="Title 1">
            <a:extLst>
              <a:ext uri="{FF2B5EF4-FFF2-40B4-BE49-F238E27FC236}">
                <a16:creationId xmlns:a16="http://schemas.microsoft.com/office/drawing/2014/main" id="{8C598D1F-0315-CC41-8F1A-0186E03C8CE9}"/>
              </a:ext>
            </a:extLst>
          </p:cNvPr>
          <p:cNvSpPr txBox="1">
            <a:spLocks/>
          </p:cNvSpPr>
          <p:nvPr/>
        </p:nvSpPr>
        <p:spPr>
          <a:xfrm>
            <a:off x="659576" y="-260243"/>
            <a:ext cx="10577383" cy="163417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5400" b="1" i="0" kern="1200" baseline="0">
                <a:solidFill>
                  <a:schemeClr val="bg1"/>
                </a:solidFill>
                <a:latin typeface="Verdana" charset="0"/>
                <a:ea typeface="Verdana" charset="0"/>
                <a:cs typeface="Verdana" charset="0"/>
              </a:defRPr>
            </a:lvl1pPr>
          </a:lstStyle>
          <a:p>
            <a:r>
              <a:rPr lang="en-US" sz="4000" dirty="0">
                <a:solidFill>
                  <a:srgbClr val="15214B"/>
                </a:solidFill>
                <a:latin typeface="Open Sans" panose="020B0606030504020204" pitchFamily="34" charset="0"/>
                <a:ea typeface="Open Sans" panose="020B0606030504020204" pitchFamily="34" charset="0"/>
                <a:cs typeface="Open Sans" panose="020B0606030504020204" pitchFamily="34" charset="0"/>
              </a:rPr>
              <a:t>Conversation Tips: Teens</a:t>
            </a:r>
          </a:p>
        </p:txBody>
      </p:sp>
      <p:cxnSp>
        <p:nvCxnSpPr>
          <p:cNvPr id="15" name="Straight Connector 14">
            <a:extLst>
              <a:ext uri="{FF2B5EF4-FFF2-40B4-BE49-F238E27FC236}">
                <a16:creationId xmlns:a16="http://schemas.microsoft.com/office/drawing/2014/main" id="{EBF173F3-8F28-9B44-940C-4C48A4DC113B}"/>
              </a:ext>
            </a:extLst>
          </p:cNvPr>
          <p:cNvCxnSpPr>
            <a:cxnSpLocks/>
          </p:cNvCxnSpPr>
          <p:nvPr/>
        </p:nvCxnSpPr>
        <p:spPr>
          <a:xfrm>
            <a:off x="7081520" y="1175658"/>
            <a:ext cx="3984413" cy="0"/>
          </a:xfrm>
          <a:prstGeom prst="line">
            <a:avLst/>
          </a:prstGeom>
          <a:ln>
            <a:solidFill>
              <a:srgbClr val="424242"/>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B7680A1-4DB7-AD42-BD49-44D5BE0CAD43}"/>
              </a:ext>
            </a:extLst>
          </p:cNvPr>
          <p:cNvSpPr txBox="1"/>
          <p:nvPr/>
        </p:nvSpPr>
        <p:spPr>
          <a:xfrm>
            <a:off x="8752113" y="871641"/>
            <a:ext cx="2566488" cy="369332"/>
          </a:xfrm>
          <a:prstGeom prst="rect">
            <a:avLst/>
          </a:prstGeom>
          <a:noFill/>
        </p:spPr>
        <p:txBody>
          <a:bodyPr wrap="square" rtlCol="0">
            <a:spAutoFit/>
          </a:bodyPr>
          <a:lstStyle/>
          <a:p>
            <a:pPr algn="r"/>
            <a:r>
              <a:rPr lang="en-US" b="1" dirty="0">
                <a:solidFill>
                  <a:srgbClr val="424242"/>
                </a:solidFill>
                <a:latin typeface="Open Sans" panose="020B0606030504020204" pitchFamily="34" charset="0"/>
                <a:ea typeface="Open Sans" panose="020B0606030504020204" pitchFamily="34" charset="0"/>
                <a:cs typeface="Open Sans" panose="020B0606030504020204" pitchFamily="34" charset="0"/>
              </a:rPr>
              <a:t>Parenting</a:t>
            </a:r>
          </a:p>
        </p:txBody>
      </p:sp>
      <p:sp>
        <p:nvSpPr>
          <p:cNvPr id="10" name="Content Placeholder 1">
            <a:extLst>
              <a:ext uri="{FF2B5EF4-FFF2-40B4-BE49-F238E27FC236}">
                <a16:creationId xmlns:a16="http://schemas.microsoft.com/office/drawing/2014/main" id="{F0FD6FE4-5EE2-074B-B414-695A6CA79FA1}"/>
              </a:ext>
            </a:extLst>
          </p:cNvPr>
          <p:cNvSpPr txBox="1">
            <a:spLocks/>
          </p:cNvSpPr>
          <p:nvPr/>
        </p:nvSpPr>
        <p:spPr>
          <a:xfrm>
            <a:off x="4740734" y="1908800"/>
            <a:ext cx="6453824" cy="4532312"/>
          </a:xfrm>
          <a:prstGeom prst="rect">
            <a:avLst/>
          </a:prstGeom>
        </p:spPr>
        <p:txBody>
          <a:bodyPr vert="horz" lIns="91440" tIns="45720" rIns="91440" bIns="45720" numCol="1" rtlCol="0">
            <a:norm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nSpc>
                <a:spcPct val="125000"/>
              </a:lnSpc>
              <a:buClr>
                <a:srgbClr val="424242"/>
              </a:buClr>
              <a:buFont typeface="Courier New" panose="02070309020205020404" pitchFamily="49" charset="0"/>
              <a:buChar char="o"/>
            </a:pPr>
            <a: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t>Challenge them to consider complexities</a:t>
            </a:r>
          </a:p>
          <a:p>
            <a:pPr>
              <a:lnSpc>
                <a:spcPct val="125000"/>
              </a:lnSpc>
              <a:buClr>
                <a:srgbClr val="424242"/>
              </a:buClr>
              <a:buFont typeface="Courier New" panose="02070309020205020404" pitchFamily="49" charset="0"/>
              <a:buChar char="o"/>
            </a:pPr>
            <a: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t>Share your values</a:t>
            </a:r>
          </a:p>
          <a:p>
            <a:pPr>
              <a:lnSpc>
                <a:spcPct val="125000"/>
              </a:lnSpc>
              <a:buClr>
                <a:srgbClr val="424242"/>
              </a:buClr>
              <a:buFont typeface="Courier New" panose="02070309020205020404" pitchFamily="49" charset="0"/>
              <a:buChar char="o"/>
            </a:pPr>
            <a: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t>Ask what they would do</a:t>
            </a:r>
          </a:p>
          <a:p>
            <a:pPr>
              <a:lnSpc>
                <a:spcPct val="125000"/>
              </a:lnSpc>
              <a:buClr>
                <a:srgbClr val="424242"/>
              </a:buClr>
              <a:buFont typeface="Courier New" panose="02070309020205020404" pitchFamily="49" charset="0"/>
              <a:buChar char="o"/>
            </a:pPr>
            <a: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t>Encourage open dialogue</a:t>
            </a:r>
          </a:p>
          <a:p>
            <a:pPr>
              <a:lnSpc>
                <a:spcPct val="125000"/>
              </a:lnSpc>
              <a:buClr>
                <a:srgbClr val="424242"/>
              </a:buClr>
              <a:buFont typeface="Courier New" panose="02070309020205020404" pitchFamily="49" charset="0"/>
              <a:buChar char="o"/>
            </a:pPr>
            <a: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t>Ask open ended questions</a:t>
            </a:r>
          </a:p>
          <a:p>
            <a:pPr>
              <a:lnSpc>
                <a:spcPct val="125000"/>
              </a:lnSpc>
              <a:buClr>
                <a:srgbClr val="424242"/>
              </a:buClr>
              <a:buFont typeface="Courier New" panose="02070309020205020404" pitchFamily="49" charset="0"/>
              <a:buChar char="o"/>
            </a:pPr>
            <a:r>
              <a:rPr lang="en-US" sz="2000" dirty="0">
                <a:solidFill>
                  <a:srgbClr val="424242"/>
                </a:solidFill>
                <a:latin typeface="Open Sans" panose="020B0606030504020204" pitchFamily="34" charset="0"/>
                <a:ea typeface="Open Sans" panose="020B0606030504020204" pitchFamily="34" charset="0"/>
                <a:cs typeface="Open Sans" panose="020B0606030504020204" pitchFamily="34" charset="0"/>
              </a:rPr>
              <a:t>Admit when you just don’t know</a:t>
            </a:r>
          </a:p>
          <a:p>
            <a:pPr>
              <a:lnSpc>
                <a:spcPct val="125000"/>
              </a:lnSpc>
              <a:buClr>
                <a:srgbClr val="424242"/>
              </a:buClr>
              <a:buFont typeface="Courier New" panose="02070309020205020404" pitchFamily="49" charset="0"/>
              <a:buChar char="o"/>
            </a:pPr>
            <a:endParaRPr lang="en-US" sz="2000" b="1" dirty="0">
              <a:solidFill>
                <a:srgbClr val="424242"/>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2" name="TextBox 11">
            <a:extLst>
              <a:ext uri="{FF2B5EF4-FFF2-40B4-BE49-F238E27FC236}">
                <a16:creationId xmlns:a16="http://schemas.microsoft.com/office/drawing/2014/main" id="{51E5BC30-C31E-7246-AB75-5FB6CC1C9088}"/>
              </a:ext>
            </a:extLst>
          </p:cNvPr>
          <p:cNvSpPr txBox="1"/>
          <p:nvPr/>
        </p:nvSpPr>
        <p:spPr>
          <a:xfrm>
            <a:off x="9505090" y="6441112"/>
            <a:ext cx="2442628" cy="215444"/>
          </a:xfrm>
          <a:prstGeom prst="rect">
            <a:avLst/>
          </a:prstGeom>
          <a:noFill/>
        </p:spPr>
        <p:txBody>
          <a:bodyPr wrap="square" rtlCol="0">
            <a:spAutoFit/>
          </a:bodyPr>
          <a:lstStyle/>
          <a:p>
            <a:pPr algn="r"/>
            <a:r>
              <a:rPr lang="en-US" sz="800" b="1" dirty="0">
                <a:solidFill>
                  <a:schemeClr val="bg1"/>
                </a:solidFill>
                <a:latin typeface="Open Sans" panose="020B0606030504020204" pitchFamily="34" charset="0"/>
                <a:ea typeface="Open Sans" panose="020B0606030504020204" pitchFamily="34" charset="0"/>
                <a:cs typeface="Open Sans" panose="020B0606030504020204" pitchFamily="34" charset="0"/>
              </a:rPr>
              <a:t>Source: </a:t>
            </a:r>
            <a:r>
              <a:rPr lang="en-US" sz="800" dirty="0">
                <a:solidFill>
                  <a:schemeClr val="bg1"/>
                </a:solidFill>
                <a:latin typeface="Open Sans" panose="020B0606030504020204" pitchFamily="34" charset="0"/>
                <a:ea typeface="Open Sans" panose="020B0606030504020204" pitchFamily="34" charset="0"/>
                <a:cs typeface="Open Sans" panose="020B0606030504020204" pitchFamily="34" charset="0"/>
              </a:rPr>
              <a:t>Common Sense Media </a:t>
            </a:r>
          </a:p>
        </p:txBody>
      </p:sp>
    </p:spTree>
    <p:extLst>
      <p:ext uri="{BB962C8B-B14F-4D97-AF65-F5344CB8AC3E}">
        <p14:creationId xmlns:p14="http://schemas.microsoft.com/office/powerpoint/2010/main" val="34180123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C4A09ED-1AF6-C844-8B13-5233283AB3AC}"/>
              </a:ext>
            </a:extLst>
          </p:cNvPr>
          <p:cNvSpPr/>
          <p:nvPr/>
        </p:nvSpPr>
        <p:spPr>
          <a:xfrm>
            <a:off x="945047" y="725109"/>
            <a:ext cx="9458793" cy="4203074"/>
          </a:xfrm>
          <a:prstGeom prst="rect">
            <a:avLst/>
          </a:prstGeom>
        </p:spPr>
        <p:txBody>
          <a:bodyPr wrap="square">
            <a:spAutoFit/>
          </a:bodyPr>
          <a:lstStyle/>
          <a:p>
            <a:pPr>
              <a:lnSpc>
                <a:spcPct val="150000"/>
              </a:lnSpc>
            </a:pPr>
            <a:r>
              <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rPr>
              <a:t>“…for at one time you were darkness, but now you are light in the Lord. Walk as children of light</a:t>
            </a:r>
            <a:r>
              <a:rPr lang="en-US" baseline="300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rPr>
              <a:t>(for the fruit of light is found in all that is good and right and true), and try to discern what is pleasing to the Lord. Take no part in the unfruitful works of darkness, but instead expose them. For it is shameful even to speak of the things that they do in secret. But when anything is exposed by the light, it becomes visible, for anything that becomes visible is light. Therefore it says, ‘Awake, O sleeper, and arise from the dead, and Christ will shine on you.’”		</a:t>
            </a:r>
          </a:p>
          <a:p>
            <a:pPr>
              <a:lnSpc>
                <a:spcPct val="150000"/>
              </a:lnSpc>
            </a:pPr>
            <a:r>
              <a:rPr lang="en-US" b="1" spc="20" dirty="0">
                <a:solidFill>
                  <a:schemeClr val="bg1"/>
                </a:solidFill>
                <a:latin typeface="Open Sans" panose="020B0606030504020204" pitchFamily="34" charset="0"/>
                <a:ea typeface="Open Sans" panose="020B0606030504020204" pitchFamily="34" charset="0"/>
                <a:cs typeface="Open Sans" panose="020B0606030504020204" pitchFamily="34" charset="0"/>
              </a:rPr>
              <a:t>														Ephesians 5:8-14</a:t>
            </a:r>
          </a:p>
          <a:p>
            <a:pPr>
              <a:lnSpc>
                <a:spcPct val="150000"/>
              </a:lnSpc>
            </a:pPr>
            <a:endPar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marL="114300">
              <a:lnSpc>
                <a:spcPct val="150000"/>
              </a:lnSpc>
              <a:spcAft>
                <a:spcPts val="600"/>
              </a:spcAft>
            </a:pPr>
            <a:endParaRPr lang="en-US" b="1" spc="2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8112473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03983B9-2891-E246-9343-C5A1AC185917}"/>
              </a:ext>
            </a:extLst>
          </p:cNvPr>
          <p:cNvSpPr/>
          <p:nvPr/>
        </p:nvSpPr>
        <p:spPr>
          <a:xfrm>
            <a:off x="1658679" y="1544990"/>
            <a:ext cx="11181289" cy="2941767"/>
          </a:xfrm>
          <a:prstGeom prst="rect">
            <a:avLst/>
          </a:prstGeom>
        </p:spPr>
        <p:txBody>
          <a:bodyPr wrap="square">
            <a:spAutoFit/>
          </a:bodyPr>
          <a:lstStyle/>
          <a:p>
            <a:pPr>
              <a:lnSpc>
                <a:spcPct val="200000"/>
              </a:lnSpc>
            </a:pPr>
            <a:r>
              <a:rPr lang="en-US" sz="24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t>Start</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 talking early and often</a:t>
            </a:r>
          </a:p>
          <a:p>
            <a:pPr>
              <a:lnSpc>
                <a:spcPct val="200000"/>
              </a:lnSpc>
            </a:pPr>
            <a:r>
              <a:rPr lang="en-US" sz="24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t>Stay</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 informed and educate yourself</a:t>
            </a:r>
          </a:p>
          <a:p>
            <a:pPr>
              <a:lnSpc>
                <a:spcPct val="200000"/>
              </a:lnSpc>
            </a:pPr>
            <a:r>
              <a:rPr lang="en-US" sz="24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t>Protect </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the home</a:t>
            </a:r>
          </a:p>
          <a:p>
            <a:pPr>
              <a:lnSpc>
                <a:spcPct val="200000"/>
              </a:lnSpc>
            </a:pPr>
            <a:r>
              <a:rPr lang="en-US" sz="24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t>Protect</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 the devices</a:t>
            </a:r>
          </a:p>
        </p:txBody>
      </p:sp>
      <p:sp>
        <p:nvSpPr>
          <p:cNvPr id="14" name="Title 1">
            <a:extLst>
              <a:ext uri="{FF2B5EF4-FFF2-40B4-BE49-F238E27FC236}">
                <a16:creationId xmlns:a16="http://schemas.microsoft.com/office/drawing/2014/main" id="{9122A0FB-6740-0240-B8E8-04A6BCF2906A}"/>
              </a:ext>
            </a:extLst>
          </p:cNvPr>
          <p:cNvSpPr txBox="1">
            <a:spLocks/>
          </p:cNvSpPr>
          <p:nvPr/>
        </p:nvSpPr>
        <p:spPr>
          <a:xfrm>
            <a:off x="659576" y="-260243"/>
            <a:ext cx="10577383" cy="163417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5400" b="1" i="0" kern="1200" baseline="0">
                <a:solidFill>
                  <a:schemeClr val="bg1"/>
                </a:solidFill>
                <a:latin typeface="Verdana" charset="0"/>
                <a:ea typeface="Verdana" charset="0"/>
                <a:cs typeface="Verdana" charset="0"/>
              </a:defRPr>
            </a:lvl1pPr>
          </a:lstStyle>
          <a:p>
            <a:r>
              <a:rPr lang="en-US" sz="4000" dirty="0">
                <a:solidFill>
                  <a:srgbClr val="15214B"/>
                </a:solidFill>
                <a:latin typeface="Open Sans" panose="020B0606030504020204" pitchFamily="34" charset="0"/>
                <a:ea typeface="Open Sans" panose="020B0606030504020204" pitchFamily="34" charset="0"/>
                <a:cs typeface="Open Sans" panose="020B0606030504020204" pitchFamily="34" charset="0"/>
              </a:rPr>
              <a:t>How to Protect Kids</a:t>
            </a:r>
          </a:p>
        </p:txBody>
      </p:sp>
      <p:sp>
        <p:nvSpPr>
          <p:cNvPr id="4" name="Oval 3">
            <a:extLst>
              <a:ext uri="{FF2B5EF4-FFF2-40B4-BE49-F238E27FC236}">
                <a16:creationId xmlns:a16="http://schemas.microsoft.com/office/drawing/2014/main" id="{0B083C6B-D324-E342-8C60-3380FDAB2168}"/>
              </a:ext>
            </a:extLst>
          </p:cNvPr>
          <p:cNvSpPr/>
          <p:nvPr/>
        </p:nvSpPr>
        <p:spPr>
          <a:xfrm>
            <a:off x="1095153" y="1807535"/>
            <a:ext cx="461522" cy="457200"/>
          </a:xfrm>
          <a:prstGeom prst="ellipse">
            <a:avLst/>
          </a:prstGeom>
          <a:noFill/>
          <a:ln w="38100">
            <a:solidFill>
              <a:srgbClr val="FFC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313F6A23-3C81-5C4A-9FB3-85C6F85D4103}"/>
              </a:ext>
            </a:extLst>
          </p:cNvPr>
          <p:cNvSpPr/>
          <p:nvPr/>
        </p:nvSpPr>
        <p:spPr>
          <a:xfrm>
            <a:off x="1095153" y="2548040"/>
            <a:ext cx="461522" cy="457200"/>
          </a:xfrm>
          <a:prstGeom prst="ellipse">
            <a:avLst/>
          </a:prstGeom>
          <a:solidFill>
            <a:srgbClr val="FFCB00"/>
          </a:solidFill>
          <a:ln w="38100">
            <a:solidFill>
              <a:srgbClr val="FFC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CEFC676A-07B5-E148-B70C-0D782D67EDEE}"/>
              </a:ext>
            </a:extLst>
          </p:cNvPr>
          <p:cNvSpPr/>
          <p:nvPr/>
        </p:nvSpPr>
        <p:spPr>
          <a:xfrm>
            <a:off x="1095153" y="3262216"/>
            <a:ext cx="461522" cy="457200"/>
          </a:xfrm>
          <a:prstGeom prst="ellipse">
            <a:avLst/>
          </a:prstGeom>
          <a:noFill/>
          <a:ln w="38100">
            <a:solidFill>
              <a:srgbClr val="FFC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FDA35F27-F18B-A24F-95C2-A59A64699593}"/>
              </a:ext>
            </a:extLst>
          </p:cNvPr>
          <p:cNvSpPr/>
          <p:nvPr/>
        </p:nvSpPr>
        <p:spPr>
          <a:xfrm>
            <a:off x="1095153" y="3997658"/>
            <a:ext cx="461522" cy="457200"/>
          </a:xfrm>
          <a:prstGeom prst="ellipse">
            <a:avLst/>
          </a:prstGeom>
          <a:noFill/>
          <a:ln w="38100">
            <a:solidFill>
              <a:srgbClr val="FFC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Straight Connector 22">
            <a:extLst>
              <a:ext uri="{FF2B5EF4-FFF2-40B4-BE49-F238E27FC236}">
                <a16:creationId xmlns:a16="http://schemas.microsoft.com/office/drawing/2014/main" id="{9AC92B31-BF24-BE4E-8A3D-BE639572EBFB}"/>
              </a:ext>
            </a:extLst>
          </p:cNvPr>
          <p:cNvCxnSpPr>
            <a:cxnSpLocks/>
          </p:cNvCxnSpPr>
          <p:nvPr/>
        </p:nvCxnSpPr>
        <p:spPr>
          <a:xfrm>
            <a:off x="5782733" y="1175658"/>
            <a:ext cx="5283200" cy="0"/>
          </a:xfrm>
          <a:prstGeom prst="line">
            <a:avLst/>
          </a:prstGeom>
          <a:ln>
            <a:solidFill>
              <a:srgbClr val="424242"/>
            </a:solidFill>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F533FA52-4517-8F4A-8BB3-0D6394C40542}"/>
              </a:ext>
            </a:extLst>
          </p:cNvPr>
          <p:cNvSpPr txBox="1"/>
          <p:nvPr/>
        </p:nvSpPr>
        <p:spPr>
          <a:xfrm>
            <a:off x="8752113" y="871641"/>
            <a:ext cx="2566488" cy="369332"/>
          </a:xfrm>
          <a:prstGeom prst="rect">
            <a:avLst/>
          </a:prstGeom>
          <a:noFill/>
        </p:spPr>
        <p:txBody>
          <a:bodyPr wrap="square" rtlCol="0">
            <a:spAutoFit/>
          </a:bodyPr>
          <a:lstStyle/>
          <a:p>
            <a:pPr algn="r"/>
            <a:r>
              <a:rPr lang="en-US" b="1" dirty="0">
                <a:solidFill>
                  <a:srgbClr val="424242"/>
                </a:solidFill>
                <a:latin typeface="Open Sans" panose="020B0606030504020204" pitchFamily="34" charset="0"/>
                <a:ea typeface="Open Sans" panose="020B0606030504020204" pitchFamily="34" charset="0"/>
                <a:cs typeface="Open Sans" panose="020B0606030504020204" pitchFamily="34" charset="0"/>
              </a:rPr>
              <a:t>Parenting</a:t>
            </a:r>
          </a:p>
        </p:txBody>
      </p:sp>
      <p:sp>
        <p:nvSpPr>
          <p:cNvPr id="11" name="TextBox 10">
            <a:extLst>
              <a:ext uri="{FF2B5EF4-FFF2-40B4-BE49-F238E27FC236}">
                <a16:creationId xmlns:a16="http://schemas.microsoft.com/office/drawing/2014/main" id="{BDF6AF74-DEBC-2440-A7FC-C3319299A9DA}"/>
              </a:ext>
            </a:extLst>
          </p:cNvPr>
          <p:cNvSpPr txBox="1"/>
          <p:nvPr/>
        </p:nvSpPr>
        <p:spPr>
          <a:xfrm>
            <a:off x="1136699" y="1553457"/>
            <a:ext cx="461522" cy="725776"/>
          </a:xfrm>
          <a:prstGeom prst="rect">
            <a:avLst/>
          </a:prstGeom>
          <a:noFill/>
        </p:spPr>
        <p:txBody>
          <a:bodyPr wrap="square" rtlCol="0">
            <a:spAutoFit/>
          </a:bodyPr>
          <a:lstStyle/>
          <a:p>
            <a:pPr>
              <a:lnSpc>
                <a:spcPct val="200000"/>
              </a:lnSpc>
            </a:pPr>
            <a:r>
              <a:rPr lang="en-US" sz="24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1</a:t>
            </a:r>
          </a:p>
        </p:txBody>
      </p:sp>
      <p:sp>
        <p:nvSpPr>
          <p:cNvPr id="15" name="TextBox 14">
            <a:extLst>
              <a:ext uri="{FF2B5EF4-FFF2-40B4-BE49-F238E27FC236}">
                <a16:creationId xmlns:a16="http://schemas.microsoft.com/office/drawing/2014/main" id="{625FBA43-DD24-5049-A8C3-AF4B7D860989}"/>
              </a:ext>
            </a:extLst>
          </p:cNvPr>
          <p:cNvSpPr txBox="1"/>
          <p:nvPr/>
        </p:nvSpPr>
        <p:spPr>
          <a:xfrm>
            <a:off x="1145166" y="2296398"/>
            <a:ext cx="461522" cy="725776"/>
          </a:xfrm>
          <a:prstGeom prst="rect">
            <a:avLst/>
          </a:prstGeom>
          <a:noFill/>
        </p:spPr>
        <p:txBody>
          <a:bodyPr wrap="square" rtlCol="0">
            <a:spAutoFit/>
          </a:bodyPr>
          <a:lstStyle/>
          <a:p>
            <a:pPr>
              <a:lnSpc>
                <a:spcPct val="200000"/>
              </a:lnSpc>
            </a:pPr>
            <a:r>
              <a:rPr lang="en-US" sz="24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2</a:t>
            </a:r>
          </a:p>
        </p:txBody>
      </p:sp>
      <p:sp>
        <p:nvSpPr>
          <p:cNvPr id="16" name="TextBox 15">
            <a:extLst>
              <a:ext uri="{FF2B5EF4-FFF2-40B4-BE49-F238E27FC236}">
                <a16:creationId xmlns:a16="http://schemas.microsoft.com/office/drawing/2014/main" id="{930ED6F5-1D71-4147-BA5B-BFDAA5BEF474}"/>
              </a:ext>
            </a:extLst>
          </p:cNvPr>
          <p:cNvSpPr txBox="1"/>
          <p:nvPr/>
        </p:nvSpPr>
        <p:spPr>
          <a:xfrm>
            <a:off x="1153633" y="3005240"/>
            <a:ext cx="461522" cy="725776"/>
          </a:xfrm>
          <a:prstGeom prst="rect">
            <a:avLst/>
          </a:prstGeom>
          <a:noFill/>
        </p:spPr>
        <p:txBody>
          <a:bodyPr wrap="square" rtlCol="0">
            <a:spAutoFit/>
          </a:bodyPr>
          <a:lstStyle/>
          <a:p>
            <a:pPr>
              <a:lnSpc>
                <a:spcPct val="200000"/>
              </a:lnSpc>
            </a:pPr>
            <a:r>
              <a:rPr lang="en-US" sz="24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3</a:t>
            </a:r>
          </a:p>
        </p:txBody>
      </p:sp>
      <p:sp>
        <p:nvSpPr>
          <p:cNvPr id="17" name="TextBox 16">
            <a:extLst>
              <a:ext uri="{FF2B5EF4-FFF2-40B4-BE49-F238E27FC236}">
                <a16:creationId xmlns:a16="http://schemas.microsoft.com/office/drawing/2014/main" id="{6120CFF7-6C11-1149-A1E4-0EC3BF031CF0}"/>
              </a:ext>
            </a:extLst>
          </p:cNvPr>
          <p:cNvSpPr txBox="1"/>
          <p:nvPr/>
        </p:nvSpPr>
        <p:spPr>
          <a:xfrm>
            <a:off x="1136699" y="3739483"/>
            <a:ext cx="461522" cy="725776"/>
          </a:xfrm>
          <a:prstGeom prst="rect">
            <a:avLst/>
          </a:prstGeom>
          <a:noFill/>
        </p:spPr>
        <p:txBody>
          <a:bodyPr wrap="square" rtlCol="0">
            <a:spAutoFit/>
          </a:bodyPr>
          <a:lstStyle/>
          <a:p>
            <a:pPr>
              <a:lnSpc>
                <a:spcPct val="200000"/>
              </a:lnSpc>
            </a:pPr>
            <a:r>
              <a:rPr lang="en-US" sz="24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4</a:t>
            </a:r>
          </a:p>
        </p:txBody>
      </p:sp>
    </p:spTree>
    <p:extLst>
      <p:ext uri="{BB962C8B-B14F-4D97-AF65-F5344CB8AC3E}">
        <p14:creationId xmlns:p14="http://schemas.microsoft.com/office/powerpoint/2010/main" val="39269866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9122A0FB-6740-0240-B8E8-04A6BCF2906A}"/>
              </a:ext>
            </a:extLst>
          </p:cNvPr>
          <p:cNvSpPr txBox="1">
            <a:spLocks/>
          </p:cNvSpPr>
          <p:nvPr/>
        </p:nvSpPr>
        <p:spPr>
          <a:xfrm>
            <a:off x="659576" y="-260243"/>
            <a:ext cx="10577383" cy="163417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5400" b="1" i="0" kern="1200" baseline="0">
                <a:solidFill>
                  <a:schemeClr val="bg1"/>
                </a:solidFill>
                <a:latin typeface="Verdana" charset="0"/>
                <a:ea typeface="Verdana" charset="0"/>
                <a:cs typeface="Verdana" charset="0"/>
              </a:defRPr>
            </a:lvl1pPr>
          </a:lstStyle>
          <a:p>
            <a:r>
              <a:rPr lang="en-US" sz="4000" dirty="0">
                <a:solidFill>
                  <a:srgbClr val="15214B"/>
                </a:solidFill>
                <a:latin typeface="Open Sans" panose="020B0606030504020204" pitchFamily="34" charset="0"/>
                <a:ea typeface="Open Sans" panose="020B0606030504020204" pitchFamily="34" charset="0"/>
                <a:cs typeface="Open Sans" panose="020B0606030504020204" pitchFamily="34" charset="0"/>
              </a:rPr>
              <a:t>Stay Informed</a:t>
            </a:r>
          </a:p>
        </p:txBody>
      </p:sp>
      <p:cxnSp>
        <p:nvCxnSpPr>
          <p:cNvPr id="23" name="Straight Connector 22">
            <a:extLst>
              <a:ext uri="{FF2B5EF4-FFF2-40B4-BE49-F238E27FC236}">
                <a16:creationId xmlns:a16="http://schemas.microsoft.com/office/drawing/2014/main" id="{9AC92B31-BF24-BE4E-8A3D-BE639572EBFB}"/>
              </a:ext>
            </a:extLst>
          </p:cNvPr>
          <p:cNvCxnSpPr>
            <a:cxnSpLocks/>
          </p:cNvCxnSpPr>
          <p:nvPr/>
        </p:nvCxnSpPr>
        <p:spPr>
          <a:xfrm>
            <a:off x="4358640" y="1175658"/>
            <a:ext cx="6707293" cy="0"/>
          </a:xfrm>
          <a:prstGeom prst="line">
            <a:avLst/>
          </a:prstGeom>
          <a:ln>
            <a:solidFill>
              <a:srgbClr val="424242"/>
            </a:solidFill>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F533FA52-4517-8F4A-8BB3-0D6394C40542}"/>
              </a:ext>
            </a:extLst>
          </p:cNvPr>
          <p:cNvSpPr txBox="1"/>
          <p:nvPr/>
        </p:nvSpPr>
        <p:spPr>
          <a:xfrm>
            <a:off x="8752113" y="871641"/>
            <a:ext cx="2566488" cy="369332"/>
          </a:xfrm>
          <a:prstGeom prst="rect">
            <a:avLst/>
          </a:prstGeom>
          <a:noFill/>
        </p:spPr>
        <p:txBody>
          <a:bodyPr wrap="square" rtlCol="0">
            <a:spAutoFit/>
          </a:bodyPr>
          <a:lstStyle/>
          <a:p>
            <a:pPr algn="r"/>
            <a:r>
              <a:rPr lang="en-US" b="1" dirty="0">
                <a:solidFill>
                  <a:srgbClr val="424242"/>
                </a:solidFill>
                <a:latin typeface="Open Sans" panose="020B0606030504020204" pitchFamily="34" charset="0"/>
                <a:ea typeface="Open Sans" panose="020B0606030504020204" pitchFamily="34" charset="0"/>
                <a:cs typeface="Open Sans" panose="020B0606030504020204" pitchFamily="34" charset="0"/>
              </a:rPr>
              <a:t>Parenting</a:t>
            </a:r>
          </a:p>
        </p:txBody>
      </p:sp>
      <p:sp>
        <p:nvSpPr>
          <p:cNvPr id="15" name="TextBox 14">
            <a:extLst>
              <a:ext uri="{FF2B5EF4-FFF2-40B4-BE49-F238E27FC236}">
                <a16:creationId xmlns:a16="http://schemas.microsoft.com/office/drawing/2014/main" id="{A7F8FBC8-4D59-6647-AC20-5E31CE056DE5}"/>
              </a:ext>
            </a:extLst>
          </p:cNvPr>
          <p:cNvSpPr txBox="1"/>
          <p:nvPr/>
        </p:nvSpPr>
        <p:spPr>
          <a:xfrm>
            <a:off x="659577" y="1593194"/>
            <a:ext cx="10888258" cy="587277"/>
          </a:xfrm>
          <a:prstGeom prst="rect">
            <a:avLst/>
          </a:prstGeom>
          <a:noFill/>
        </p:spPr>
        <p:txBody>
          <a:bodyPr wrap="square" rtlCol="0">
            <a:spAutoFit/>
          </a:bodyPr>
          <a:lstStyle/>
          <a:p>
            <a:pPr>
              <a:lnSpc>
                <a:spcPct val="150000"/>
              </a:lnSpc>
            </a:pP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Check out these websites to sign up for their blog or newsletter</a:t>
            </a:r>
          </a:p>
        </p:txBody>
      </p:sp>
      <p:pic>
        <p:nvPicPr>
          <p:cNvPr id="16" name="Picture 15" descr="A picture containing drawing&#10;&#10;Description automatically generated">
            <a:extLst>
              <a:ext uri="{FF2B5EF4-FFF2-40B4-BE49-F238E27FC236}">
                <a16:creationId xmlns:a16="http://schemas.microsoft.com/office/drawing/2014/main" id="{91FE64BB-90CD-614D-AEAF-0789E9A078CC}"/>
              </a:ext>
            </a:extLst>
          </p:cNvPr>
          <p:cNvPicPr>
            <a:picLocks noChangeAspect="1"/>
          </p:cNvPicPr>
          <p:nvPr/>
        </p:nvPicPr>
        <p:blipFill>
          <a:blip r:embed="rId3"/>
          <a:stretch>
            <a:fillRect/>
          </a:stretch>
        </p:blipFill>
        <p:spPr>
          <a:xfrm>
            <a:off x="1943677" y="2555777"/>
            <a:ext cx="4572000" cy="889000"/>
          </a:xfrm>
          <a:prstGeom prst="rect">
            <a:avLst/>
          </a:prstGeom>
        </p:spPr>
      </p:pic>
      <p:pic>
        <p:nvPicPr>
          <p:cNvPr id="17" name="Picture 16">
            <a:extLst>
              <a:ext uri="{FF2B5EF4-FFF2-40B4-BE49-F238E27FC236}">
                <a16:creationId xmlns:a16="http://schemas.microsoft.com/office/drawing/2014/main" id="{B90DC090-1A45-D242-9DD0-E4939BF147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22395" y="2397107"/>
            <a:ext cx="1980211" cy="1047670"/>
          </a:xfrm>
          <a:prstGeom prst="rect">
            <a:avLst/>
          </a:prstGeom>
        </p:spPr>
      </p:pic>
    </p:spTree>
    <p:extLst>
      <p:ext uri="{BB962C8B-B14F-4D97-AF65-F5344CB8AC3E}">
        <p14:creationId xmlns:p14="http://schemas.microsoft.com/office/powerpoint/2010/main" val="4762341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03983B9-2891-E246-9343-C5A1AC185917}"/>
              </a:ext>
            </a:extLst>
          </p:cNvPr>
          <p:cNvSpPr/>
          <p:nvPr/>
        </p:nvSpPr>
        <p:spPr>
          <a:xfrm>
            <a:off x="1658679" y="1544990"/>
            <a:ext cx="11181289" cy="2941767"/>
          </a:xfrm>
          <a:prstGeom prst="rect">
            <a:avLst/>
          </a:prstGeom>
        </p:spPr>
        <p:txBody>
          <a:bodyPr wrap="square">
            <a:spAutoFit/>
          </a:bodyPr>
          <a:lstStyle/>
          <a:p>
            <a:pPr>
              <a:lnSpc>
                <a:spcPct val="200000"/>
              </a:lnSpc>
            </a:pPr>
            <a:r>
              <a:rPr lang="en-US" sz="24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t>Start</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 talking early and often</a:t>
            </a:r>
          </a:p>
          <a:p>
            <a:pPr>
              <a:lnSpc>
                <a:spcPct val="200000"/>
              </a:lnSpc>
            </a:pPr>
            <a:r>
              <a:rPr lang="en-US" sz="24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t>Stay</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 informed and educate yourself</a:t>
            </a:r>
          </a:p>
          <a:p>
            <a:pPr>
              <a:lnSpc>
                <a:spcPct val="200000"/>
              </a:lnSpc>
            </a:pPr>
            <a:r>
              <a:rPr lang="en-US" sz="24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t>Protect </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the home</a:t>
            </a:r>
          </a:p>
          <a:p>
            <a:pPr>
              <a:lnSpc>
                <a:spcPct val="200000"/>
              </a:lnSpc>
            </a:pPr>
            <a:r>
              <a:rPr lang="en-US" sz="24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t>Protect</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 the devices</a:t>
            </a:r>
          </a:p>
        </p:txBody>
      </p:sp>
      <p:sp>
        <p:nvSpPr>
          <p:cNvPr id="14" name="Title 1">
            <a:extLst>
              <a:ext uri="{FF2B5EF4-FFF2-40B4-BE49-F238E27FC236}">
                <a16:creationId xmlns:a16="http://schemas.microsoft.com/office/drawing/2014/main" id="{9122A0FB-6740-0240-B8E8-04A6BCF2906A}"/>
              </a:ext>
            </a:extLst>
          </p:cNvPr>
          <p:cNvSpPr txBox="1">
            <a:spLocks/>
          </p:cNvSpPr>
          <p:nvPr/>
        </p:nvSpPr>
        <p:spPr>
          <a:xfrm>
            <a:off x="659576" y="-260243"/>
            <a:ext cx="10577383" cy="163417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5400" b="1" i="0" kern="1200" baseline="0">
                <a:solidFill>
                  <a:schemeClr val="bg1"/>
                </a:solidFill>
                <a:latin typeface="Verdana" charset="0"/>
                <a:ea typeface="Verdana" charset="0"/>
                <a:cs typeface="Verdana" charset="0"/>
              </a:defRPr>
            </a:lvl1pPr>
          </a:lstStyle>
          <a:p>
            <a:r>
              <a:rPr lang="en-US" sz="4000" dirty="0">
                <a:solidFill>
                  <a:srgbClr val="15214B"/>
                </a:solidFill>
                <a:latin typeface="Open Sans" panose="020B0606030504020204" pitchFamily="34" charset="0"/>
                <a:ea typeface="Open Sans" panose="020B0606030504020204" pitchFamily="34" charset="0"/>
                <a:cs typeface="Open Sans" panose="020B0606030504020204" pitchFamily="34" charset="0"/>
              </a:rPr>
              <a:t>How to Protect Kids</a:t>
            </a:r>
          </a:p>
        </p:txBody>
      </p:sp>
      <p:sp>
        <p:nvSpPr>
          <p:cNvPr id="4" name="Oval 3">
            <a:extLst>
              <a:ext uri="{FF2B5EF4-FFF2-40B4-BE49-F238E27FC236}">
                <a16:creationId xmlns:a16="http://schemas.microsoft.com/office/drawing/2014/main" id="{0B083C6B-D324-E342-8C60-3380FDAB2168}"/>
              </a:ext>
            </a:extLst>
          </p:cNvPr>
          <p:cNvSpPr/>
          <p:nvPr/>
        </p:nvSpPr>
        <p:spPr>
          <a:xfrm>
            <a:off x="1095153" y="1807535"/>
            <a:ext cx="461522" cy="457200"/>
          </a:xfrm>
          <a:prstGeom prst="ellipse">
            <a:avLst/>
          </a:prstGeom>
          <a:noFill/>
          <a:ln w="38100">
            <a:solidFill>
              <a:srgbClr val="FFC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313F6A23-3C81-5C4A-9FB3-85C6F85D4103}"/>
              </a:ext>
            </a:extLst>
          </p:cNvPr>
          <p:cNvSpPr/>
          <p:nvPr/>
        </p:nvSpPr>
        <p:spPr>
          <a:xfrm>
            <a:off x="1095153" y="2548040"/>
            <a:ext cx="461522" cy="457200"/>
          </a:xfrm>
          <a:prstGeom prst="ellipse">
            <a:avLst/>
          </a:prstGeom>
          <a:noFill/>
          <a:ln w="38100">
            <a:solidFill>
              <a:srgbClr val="FFC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CEFC676A-07B5-E148-B70C-0D782D67EDEE}"/>
              </a:ext>
            </a:extLst>
          </p:cNvPr>
          <p:cNvSpPr/>
          <p:nvPr/>
        </p:nvSpPr>
        <p:spPr>
          <a:xfrm>
            <a:off x="1095153" y="3262216"/>
            <a:ext cx="461522" cy="457200"/>
          </a:xfrm>
          <a:prstGeom prst="ellipse">
            <a:avLst/>
          </a:prstGeom>
          <a:solidFill>
            <a:srgbClr val="FFCB00"/>
          </a:solidFill>
          <a:ln w="38100">
            <a:solidFill>
              <a:srgbClr val="FFC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FDA35F27-F18B-A24F-95C2-A59A64699593}"/>
              </a:ext>
            </a:extLst>
          </p:cNvPr>
          <p:cNvSpPr/>
          <p:nvPr/>
        </p:nvSpPr>
        <p:spPr>
          <a:xfrm>
            <a:off x="1095153" y="3997658"/>
            <a:ext cx="461522" cy="457200"/>
          </a:xfrm>
          <a:prstGeom prst="ellipse">
            <a:avLst/>
          </a:prstGeom>
          <a:noFill/>
          <a:ln w="38100">
            <a:solidFill>
              <a:srgbClr val="FFC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Straight Connector 22">
            <a:extLst>
              <a:ext uri="{FF2B5EF4-FFF2-40B4-BE49-F238E27FC236}">
                <a16:creationId xmlns:a16="http://schemas.microsoft.com/office/drawing/2014/main" id="{9AC92B31-BF24-BE4E-8A3D-BE639572EBFB}"/>
              </a:ext>
            </a:extLst>
          </p:cNvPr>
          <p:cNvCxnSpPr>
            <a:cxnSpLocks/>
          </p:cNvCxnSpPr>
          <p:nvPr/>
        </p:nvCxnSpPr>
        <p:spPr>
          <a:xfrm>
            <a:off x="5782733" y="1175658"/>
            <a:ext cx="5283200" cy="0"/>
          </a:xfrm>
          <a:prstGeom prst="line">
            <a:avLst/>
          </a:prstGeom>
          <a:ln>
            <a:solidFill>
              <a:srgbClr val="424242"/>
            </a:solidFill>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F533FA52-4517-8F4A-8BB3-0D6394C40542}"/>
              </a:ext>
            </a:extLst>
          </p:cNvPr>
          <p:cNvSpPr txBox="1"/>
          <p:nvPr/>
        </p:nvSpPr>
        <p:spPr>
          <a:xfrm>
            <a:off x="8752113" y="871641"/>
            <a:ext cx="2566488" cy="369332"/>
          </a:xfrm>
          <a:prstGeom prst="rect">
            <a:avLst/>
          </a:prstGeom>
          <a:noFill/>
        </p:spPr>
        <p:txBody>
          <a:bodyPr wrap="square" rtlCol="0">
            <a:spAutoFit/>
          </a:bodyPr>
          <a:lstStyle/>
          <a:p>
            <a:pPr algn="r"/>
            <a:r>
              <a:rPr lang="en-US" b="1" dirty="0">
                <a:solidFill>
                  <a:srgbClr val="424242"/>
                </a:solidFill>
                <a:latin typeface="Open Sans" panose="020B0606030504020204" pitchFamily="34" charset="0"/>
                <a:ea typeface="Open Sans" panose="020B0606030504020204" pitchFamily="34" charset="0"/>
                <a:cs typeface="Open Sans" panose="020B0606030504020204" pitchFamily="34" charset="0"/>
              </a:rPr>
              <a:t>Parenting</a:t>
            </a:r>
          </a:p>
        </p:txBody>
      </p:sp>
      <p:sp>
        <p:nvSpPr>
          <p:cNvPr id="11" name="TextBox 10">
            <a:extLst>
              <a:ext uri="{FF2B5EF4-FFF2-40B4-BE49-F238E27FC236}">
                <a16:creationId xmlns:a16="http://schemas.microsoft.com/office/drawing/2014/main" id="{B4B02812-9523-6643-898F-9235907B694F}"/>
              </a:ext>
            </a:extLst>
          </p:cNvPr>
          <p:cNvSpPr txBox="1"/>
          <p:nvPr/>
        </p:nvSpPr>
        <p:spPr>
          <a:xfrm>
            <a:off x="1136699" y="1553457"/>
            <a:ext cx="461522" cy="725776"/>
          </a:xfrm>
          <a:prstGeom prst="rect">
            <a:avLst/>
          </a:prstGeom>
          <a:noFill/>
        </p:spPr>
        <p:txBody>
          <a:bodyPr wrap="square" rtlCol="0">
            <a:spAutoFit/>
          </a:bodyPr>
          <a:lstStyle/>
          <a:p>
            <a:pPr>
              <a:lnSpc>
                <a:spcPct val="200000"/>
              </a:lnSpc>
            </a:pPr>
            <a:r>
              <a:rPr lang="en-US" sz="24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1</a:t>
            </a:r>
          </a:p>
        </p:txBody>
      </p:sp>
      <p:sp>
        <p:nvSpPr>
          <p:cNvPr id="13" name="TextBox 12">
            <a:extLst>
              <a:ext uri="{FF2B5EF4-FFF2-40B4-BE49-F238E27FC236}">
                <a16:creationId xmlns:a16="http://schemas.microsoft.com/office/drawing/2014/main" id="{273993AF-0284-4643-87D2-9A4AAF2C9CBB}"/>
              </a:ext>
            </a:extLst>
          </p:cNvPr>
          <p:cNvSpPr txBox="1"/>
          <p:nvPr/>
        </p:nvSpPr>
        <p:spPr>
          <a:xfrm>
            <a:off x="1145166" y="2296398"/>
            <a:ext cx="461522" cy="725776"/>
          </a:xfrm>
          <a:prstGeom prst="rect">
            <a:avLst/>
          </a:prstGeom>
          <a:noFill/>
        </p:spPr>
        <p:txBody>
          <a:bodyPr wrap="square" rtlCol="0">
            <a:spAutoFit/>
          </a:bodyPr>
          <a:lstStyle/>
          <a:p>
            <a:pPr>
              <a:lnSpc>
                <a:spcPct val="200000"/>
              </a:lnSpc>
            </a:pPr>
            <a:r>
              <a:rPr lang="en-US" sz="24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2</a:t>
            </a:r>
          </a:p>
        </p:txBody>
      </p:sp>
      <p:sp>
        <p:nvSpPr>
          <p:cNvPr id="16" name="TextBox 15">
            <a:extLst>
              <a:ext uri="{FF2B5EF4-FFF2-40B4-BE49-F238E27FC236}">
                <a16:creationId xmlns:a16="http://schemas.microsoft.com/office/drawing/2014/main" id="{AAD046A7-4068-DC46-9E96-D20C512163FE}"/>
              </a:ext>
            </a:extLst>
          </p:cNvPr>
          <p:cNvSpPr txBox="1"/>
          <p:nvPr/>
        </p:nvSpPr>
        <p:spPr>
          <a:xfrm>
            <a:off x="1153633" y="3005240"/>
            <a:ext cx="461522" cy="725776"/>
          </a:xfrm>
          <a:prstGeom prst="rect">
            <a:avLst/>
          </a:prstGeom>
          <a:noFill/>
        </p:spPr>
        <p:txBody>
          <a:bodyPr wrap="square" rtlCol="0">
            <a:spAutoFit/>
          </a:bodyPr>
          <a:lstStyle/>
          <a:p>
            <a:pPr>
              <a:lnSpc>
                <a:spcPct val="200000"/>
              </a:lnSpc>
            </a:pPr>
            <a:r>
              <a:rPr lang="en-US" sz="24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3</a:t>
            </a:r>
          </a:p>
        </p:txBody>
      </p:sp>
      <p:sp>
        <p:nvSpPr>
          <p:cNvPr id="17" name="TextBox 16">
            <a:extLst>
              <a:ext uri="{FF2B5EF4-FFF2-40B4-BE49-F238E27FC236}">
                <a16:creationId xmlns:a16="http://schemas.microsoft.com/office/drawing/2014/main" id="{F445F0DA-DAEB-9545-885E-30F0E1EBA9BC}"/>
              </a:ext>
            </a:extLst>
          </p:cNvPr>
          <p:cNvSpPr txBox="1"/>
          <p:nvPr/>
        </p:nvSpPr>
        <p:spPr>
          <a:xfrm>
            <a:off x="1136699" y="3739483"/>
            <a:ext cx="461522" cy="725776"/>
          </a:xfrm>
          <a:prstGeom prst="rect">
            <a:avLst/>
          </a:prstGeom>
          <a:noFill/>
        </p:spPr>
        <p:txBody>
          <a:bodyPr wrap="square" rtlCol="0">
            <a:spAutoFit/>
          </a:bodyPr>
          <a:lstStyle/>
          <a:p>
            <a:pPr>
              <a:lnSpc>
                <a:spcPct val="200000"/>
              </a:lnSpc>
            </a:pPr>
            <a:r>
              <a:rPr lang="en-US" sz="24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4</a:t>
            </a:r>
          </a:p>
        </p:txBody>
      </p:sp>
    </p:spTree>
    <p:extLst>
      <p:ext uri="{BB962C8B-B14F-4D97-AF65-F5344CB8AC3E}">
        <p14:creationId xmlns:p14="http://schemas.microsoft.com/office/powerpoint/2010/main" val="23846222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9122A0FB-6740-0240-B8E8-04A6BCF2906A}"/>
              </a:ext>
            </a:extLst>
          </p:cNvPr>
          <p:cNvSpPr txBox="1">
            <a:spLocks/>
          </p:cNvSpPr>
          <p:nvPr/>
        </p:nvSpPr>
        <p:spPr>
          <a:xfrm>
            <a:off x="659576" y="-260243"/>
            <a:ext cx="10577383" cy="163417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5400" b="1" i="0" kern="1200" baseline="0">
                <a:solidFill>
                  <a:schemeClr val="bg1"/>
                </a:solidFill>
                <a:latin typeface="Verdana" charset="0"/>
                <a:ea typeface="Verdana" charset="0"/>
                <a:cs typeface="Verdana" charset="0"/>
              </a:defRPr>
            </a:lvl1pPr>
          </a:lstStyle>
          <a:p>
            <a:r>
              <a:rPr lang="en-US" sz="4000" dirty="0">
                <a:solidFill>
                  <a:srgbClr val="15214B"/>
                </a:solidFill>
                <a:latin typeface="Open Sans" panose="020B0606030504020204" pitchFamily="34" charset="0"/>
                <a:ea typeface="Open Sans" panose="020B0606030504020204" pitchFamily="34" charset="0"/>
                <a:cs typeface="Open Sans" panose="020B0606030504020204" pitchFamily="34" charset="0"/>
              </a:rPr>
              <a:t>Protect the Home</a:t>
            </a:r>
          </a:p>
        </p:txBody>
      </p:sp>
      <p:cxnSp>
        <p:nvCxnSpPr>
          <p:cNvPr id="23" name="Straight Connector 22">
            <a:extLst>
              <a:ext uri="{FF2B5EF4-FFF2-40B4-BE49-F238E27FC236}">
                <a16:creationId xmlns:a16="http://schemas.microsoft.com/office/drawing/2014/main" id="{9AC92B31-BF24-BE4E-8A3D-BE639572EBFB}"/>
              </a:ext>
            </a:extLst>
          </p:cNvPr>
          <p:cNvCxnSpPr>
            <a:cxnSpLocks/>
          </p:cNvCxnSpPr>
          <p:nvPr/>
        </p:nvCxnSpPr>
        <p:spPr>
          <a:xfrm>
            <a:off x="5262880" y="1175658"/>
            <a:ext cx="5803053" cy="0"/>
          </a:xfrm>
          <a:prstGeom prst="line">
            <a:avLst/>
          </a:prstGeom>
          <a:ln>
            <a:solidFill>
              <a:srgbClr val="424242"/>
            </a:solidFill>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F533FA52-4517-8F4A-8BB3-0D6394C40542}"/>
              </a:ext>
            </a:extLst>
          </p:cNvPr>
          <p:cNvSpPr txBox="1"/>
          <p:nvPr/>
        </p:nvSpPr>
        <p:spPr>
          <a:xfrm>
            <a:off x="8752113" y="871641"/>
            <a:ext cx="2566488" cy="369332"/>
          </a:xfrm>
          <a:prstGeom prst="rect">
            <a:avLst/>
          </a:prstGeom>
          <a:noFill/>
        </p:spPr>
        <p:txBody>
          <a:bodyPr wrap="square" rtlCol="0">
            <a:spAutoFit/>
          </a:bodyPr>
          <a:lstStyle/>
          <a:p>
            <a:pPr algn="r"/>
            <a:r>
              <a:rPr lang="en-US" b="1" dirty="0">
                <a:solidFill>
                  <a:srgbClr val="424242"/>
                </a:solidFill>
                <a:latin typeface="Open Sans" panose="020B0606030504020204" pitchFamily="34" charset="0"/>
                <a:ea typeface="Open Sans" panose="020B0606030504020204" pitchFamily="34" charset="0"/>
                <a:cs typeface="Open Sans" panose="020B0606030504020204" pitchFamily="34" charset="0"/>
              </a:rPr>
              <a:t>Parenting</a:t>
            </a:r>
          </a:p>
        </p:txBody>
      </p:sp>
      <p:sp>
        <p:nvSpPr>
          <p:cNvPr id="15" name="Rectangle 14">
            <a:extLst>
              <a:ext uri="{FF2B5EF4-FFF2-40B4-BE49-F238E27FC236}">
                <a16:creationId xmlns:a16="http://schemas.microsoft.com/office/drawing/2014/main" id="{E3B326CD-22BA-9B4C-9976-B0FD4A0169A3}"/>
              </a:ext>
            </a:extLst>
          </p:cNvPr>
          <p:cNvSpPr/>
          <p:nvPr/>
        </p:nvSpPr>
        <p:spPr>
          <a:xfrm>
            <a:off x="949751" y="1529185"/>
            <a:ext cx="9687769" cy="1899815"/>
          </a:xfrm>
          <a:prstGeom prst="rect">
            <a:avLst/>
          </a:prstGeom>
        </p:spPr>
        <p:txBody>
          <a:bodyPr wrap="square">
            <a:spAutoFit/>
          </a:bodyPr>
          <a:lstStyle/>
          <a:p>
            <a:pPr marL="342900" indent="-342900">
              <a:lnSpc>
                <a:spcPts val="4880"/>
              </a:lnSpc>
              <a:buFont typeface="Arial" panose="020B0604020202020204" pitchFamily="34" charset="0"/>
              <a:buChar char="•"/>
            </a:pPr>
            <a:r>
              <a:rPr lang="en-US" sz="2400" dirty="0" err="1">
                <a:solidFill>
                  <a:srgbClr val="424242"/>
                </a:solidFill>
                <a:latin typeface="Open Sans" panose="020B0606030504020204" pitchFamily="34" charset="0"/>
                <a:ea typeface="Open Sans" panose="020B0606030504020204" pitchFamily="34" charset="0"/>
                <a:cs typeface="Open Sans" panose="020B0606030504020204" pitchFamily="34" charset="0"/>
              </a:rPr>
              <a:t>CleanBrowsing</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 and OpenDNS are free and can be used on most routers to filter certain content.</a:t>
            </a:r>
          </a:p>
          <a:p>
            <a:pPr marL="342900" indent="-342900">
              <a:lnSpc>
                <a:spcPts val="4880"/>
              </a:lnSpc>
              <a:buFont typeface="Arial" panose="020B0604020202020204" pitchFamily="34" charset="0"/>
              <a:buChar char="•"/>
            </a:pP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Some routers come </a:t>
            </a:r>
            <a:r>
              <a:rPr lang="en-US" sz="2400" i="1" dirty="0">
                <a:solidFill>
                  <a:srgbClr val="424242"/>
                </a:solidFill>
                <a:latin typeface="Open Sans" panose="020B0606030504020204" pitchFamily="34" charset="0"/>
                <a:ea typeface="Open Sans" panose="020B0606030504020204" pitchFamily="34" charset="0"/>
                <a:cs typeface="Open Sans" panose="020B0606030504020204" pitchFamily="34" charset="0"/>
              </a:rPr>
              <a:t>with</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 a parental control dashboard. Use it!</a:t>
            </a:r>
          </a:p>
        </p:txBody>
      </p:sp>
      <p:pic>
        <p:nvPicPr>
          <p:cNvPr id="16" name="Picture 15">
            <a:extLst>
              <a:ext uri="{FF2B5EF4-FFF2-40B4-BE49-F238E27FC236}">
                <a16:creationId xmlns:a16="http://schemas.microsoft.com/office/drawing/2014/main" id="{65015413-58DF-1B4A-905A-DB04CF7DB278}"/>
              </a:ext>
            </a:extLst>
          </p:cNvPr>
          <p:cNvPicPr>
            <a:picLocks noChangeAspect="1"/>
          </p:cNvPicPr>
          <p:nvPr/>
        </p:nvPicPr>
        <p:blipFill>
          <a:blip r:embed="rId3"/>
          <a:stretch>
            <a:fillRect/>
          </a:stretch>
        </p:blipFill>
        <p:spPr>
          <a:xfrm>
            <a:off x="5262880" y="4074439"/>
            <a:ext cx="3732068" cy="587241"/>
          </a:xfrm>
          <a:prstGeom prst="rect">
            <a:avLst/>
          </a:prstGeom>
        </p:spPr>
      </p:pic>
      <p:pic>
        <p:nvPicPr>
          <p:cNvPr id="17" name="Picture 16">
            <a:extLst>
              <a:ext uri="{FF2B5EF4-FFF2-40B4-BE49-F238E27FC236}">
                <a16:creationId xmlns:a16="http://schemas.microsoft.com/office/drawing/2014/main" id="{9DA805FB-7E7E-5747-9DE6-F41E6EEA2C58}"/>
              </a:ext>
            </a:extLst>
          </p:cNvPr>
          <p:cNvPicPr>
            <a:picLocks noChangeAspect="1"/>
          </p:cNvPicPr>
          <p:nvPr/>
        </p:nvPicPr>
        <p:blipFill>
          <a:blip r:embed="rId4"/>
          <a:stretch>
            <a:fillRect/>
          </a:stretch>
        </p:blipFill>
        <p:spPr>
          <a:xfrm>
            <a:off x="2954713" y="3571868"/>
            <a:ext cx="1714932" cy="1714932"/>
          </a:xfrm>
          <a:prstGeom prst="rect">
            <a:avLst/>
          </a:prstGeom>
        </p:spPr>
      </p:pic>
      <p:sp>
        <p:nvSpPr>
          <p:cNvPr id="3" name="Rectangle 2">
            <a:extLst>
              <a:ext uri="{FF2B5EF4-FFF2-40B4-BE49-F238E27FC236}">
                <a16:creationId xmlns:a16="http://schemas.microsoft.com/office/drawing/2014/main" id="{478D832E-3AC6-B74C-930F-C0AD8A8FFDC7}"/>
              </a:ext>
            </a:extLst>
          </p:cNvPr>
          <p:cNvSpPr/>
          <p:nvPr/>
        </p:nvSpPr>
        <p:spPr>
          <a:xfrm>
            <a:off x="2743200" y="3429000"/>
            <a:ext cx="2519680" cy="511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5295F8C-4DEB-654A-97DB-AF4FE6354B59}"/>
              </a:ext>
            </a:extLst>
          </p:cNvPr>
          <p:cNvSpPr/>
          <p:nvPr/>
        </p:nvSpPr>
        <p:spPr>
          <a:xfrm>
            <a:off x="2879633" y="4795145"/>
            <a:ext cx="2519680" cy="511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809729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03983B9-2891-E246-9343-C5A1AC185917}"/>
              </a:ext>
            </a:extLst>
          </p:cNvPr>
          <p:cNvSpPr/>
          <p:nvPr/>
        </p:nvSpPr>
        <p:spPr>
          <a:xfrm>
            <a:off x="1658679" y="1544990"/>
            <a:ext cx="11181289" cy="2941767"/>
          </a:xfrm>
          <a:prstGeom prst="rect">
            <a:avLst/>
          </a:prstGeom>
        </p:spPr>
        <p:txBody>
          <a:bodyPr wrap="square">
            <a:spAutoFit/>
          </a:bodyPr>
          <a:lstStyle/>
          <a:p>
            <a:pPr>
              <a:lnSpc>
                <a:spcPct val="200000"/>
              </a:lnSpc>
            </a:pPr>
            <a:r>
              <a:rPr lang="en-US" sz="24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t>Start</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 talking early and often</a:t>
            </a:r>
          </a:p>
          <a:p>
            <a:pPr>
              <a:lnSpc>
                <a:spcPct val="200000"/>
              </a:lnSpc>
            </a:pPr>
            <a:r>
              <a:rPr lang="en-US" sz="24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t>Stay</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 informed and educate yourself</a:t>
            </a:r>
          </a:p>
          <a:p>
            <a:pPr>
              <a:lnSpc>
                <a:spcPct val="200000"/>
              </a:lnSpc>
            </a:pPr>
            <a:r>
              <a:rPr lang="en-US" sz="24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t>Protect </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the home</a:t>
            </a:r>
          </a:p>
          <a:p>
            <a:pPr>
              <a:lnSpc>
                <a:spcPct val="200000"/>
              </a:lnSpc>
            </a:pPr>
            <a:r>
              <a:rPr lang="en-US" sz="24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t>Protect</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 the devices</a:t>
            </a:r>
          </a:p>
        </p:txBody>
      </p:sp>
      <p:sp>
        <p:nvSpPr>
          <p:cNvPr id="14" name="Title 1">
            <a:extLst>
              <a:ext uri="{FF2B5EF4-FFF2-40B4-BE49-F238E27FC236}">
                <a16:creationId xmlns:a16="http://schemas.microsoft.com/office/drawing/2014/main" id="{9122A0FB-6740-0240-B8E8-04A6BCF2906A}"/>
              </a:ext>
            </a:extLst>
          </p:cNvPr>
          <p:cNvSpPr txBox="1">
            <a:spLocks/>
          </p:cNvSpPr>
          <p:nvPr/>
        </p:nvSpPr>
        <p:spPr>
          <a:xfrm>
            <a:off x="659576" y="-260243"/>
            <a:ext cx="10577383" cy="163417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5400" b="1" i="0" kern="1200" baseline="0">
                <a:solidFill>
                  <a:schemeClr val="bg1"/>
                </a:solidFill>
                <a:latin typeface="Verdana" charset="0"/>
                <a:ea typeface="Verdana" charset="0"/>
                <a:cs typeface="Verdana" charset="0"/>
              </a:defRPr>
            </a:lvl1pPr>
          </a:lstStyle>
          <a:p>
            <a:r>
              <a:rPr lang="en-US" sz="4000" dirty="0">
                <a:solidFill>
                  <a:srgbClr val="15214B"/>
                </a:solidFill>
                <a:latin typeface="Open Sans" panose="020B0606030504020204" pitchFamily="34" charset="0"/>
                <a:ea typeface="Open Sans" panose="020B0606030504020204" pitchFamily="34" charset="0"/>
                <a:cs typeface="Open Sans" panose="020B0606030504020204" pitchFamily="34" charset="0"/>
              </a:rPr>
              <a:t>How to Protect Kids</a:t>
            </a:r>
          </a:p>
        </p:txBody>
      </p:sp>
      <p:sp>
        <p:nvSpPr>
          <p:cNvPr id="4" name="Oval 3">
            <a:extLst>
              <a:ext uri="{FF2B5EF4-FFF2-40B4-BE49-F238E27FC236}">
                <a16:creationId xmlns:a16="http://schemas.microsoft.com/office/drawing/2014/main" id="{0B083C6B-D324-E342-8C60-3380FDAB2168}"/>
              </a:ext>
            </a:extLst>
          </p:cNvPr>
          <p:cNvSpPr/>
          <p:nvPr/>
        </p:nvSpPr>
        <p:spPr>
          <a:xfrm>
            <a:off x="1095153" y="1807535"/>
            <a:ext cx="461522" cy="457200"/>
          </a:xfrm>
          <a:prstGeom prst="ellipse">
            <a:avLst/>
          </a:prstGeom>
          <a:noFill/>
          <a:ln w="38100">
            <a:solidFill>
              <a:srgbClr val="FFC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313F6A23-3C81-5C4A-9FB3-85C6F85D4103}"/>
              </a:ext>
            </a:extLst>
          </p:cNvPr>
          <p:cNvSpPr/>
          <p:nvPr/>
        </p:nvSpPr>
        <p:spPr>
          <a:xfrm>
            <a:off x="1095153" y="2548040"/>
            <a:ext cx="461522" cy="457200"/>
          </a:xfrm>
          <a:prstGeom prst="ellipse">
            <a:avLst/>
          </a:prstGeom>
          <a:noFill/>
          <a:ln w="38100">
            <a:solidFill>
              <a:srgbClr val="FFC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CEFC676A-07B5-E148-B70C-0D782D67EDEE}"/>
              </a:ext>
            </a:extLst>
          </p:cNvPr>
          <p:cNvSpPr/>
          <p:nvPr/>
        </p:nvSpPr>
        <p:spPr>
          <a:xfrm>
            <a:off x="1095153" y="3262216"/>
            <a:ext cx="461522" cy="457200"/>
          </a:xfrm>
          <a:prstGeom prst="ellipse">
            <a:avLst/>
          </a:prstGeom>
          <a:noFill/>
          <a:ln w="38100">
            <a:solidFill>
              <a:srgbClr val="FFC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FDA35F27-F18B-A24F-95C2-A59A64699593}"/>
              </a:ext>
            </a:extLst>
          </p:cNvPr>
          <p:cNvSpPr/>
          <p:nvPr/>
        </p:nvSpPr>
        <p:spPr>
          <a:xfrm>
            <a:off x="1095153" y="3997658"/>
            <a:ext cx="461522" cy="457200"/>
          </a:xfrm>
          <a:prstGeom prst="ellipse">
            <a:avLst/>
          </a:prstGeom>
          <a:solidFill>
            <a:srgbClr val="FFCB00"/>
          </a:solidFill>
          <a:ln w="38100">
            <a:solidFill>
              <a:srgbClr val="FFC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Straight Connector 22">
            <a:extLst>
              <a:ext uri="{FF2B5EF4-FFF2-40B4-BE49-F238E27FC236}">
                <a16:creationId xmlns:a16="http://schemas.microsoft.com/office/drawing/2014/main" id="{9AC92B31-BF24-BE4E-8A3D-BE639572EBFB}"/>
              </a:ext>
            </a:extLst>
          </p:cNvPr>
          <p:cNvCxnSpPr>
            <a:cxnSpLocks/>
          </p:cNvCxnSpPr>
          <p:nvPr/>
        </p:nvCxnSpPr>
        <p:spPr>
          <a:xfrm>
            <a:off x="5782733" y="1175658"/>
            <a:ext cx="5283200" cy="0"/>
          </a:xfrm>
          <a:prstGeom prst="line">
            <a:avLst/>
          </a:prstGeom>
          <a:ln>
            <a:solidFill>
              <a:srgbClr val="424242"/>
            </a:solidFill>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F533FA52-4517-8F4A-8BB3-0D6394C40542}"/>
              </a:ext>
            </a:extLst>
          </p:cNvPr>
          <p:cNvSpPr txBox="1"/>
          <p:nvPr/>
        </p:nvSpPr>
        <p:spPr>
          <a:xfrm>
            <a:off x="8752113" y="871641"/>
            <a:ext cx="2566488" cy="369332"/>
          </a:xfrm>
          <a:prstGeom prst="rect">
            <a:avLst/>
          </a:prstGeom>
          <a:noFill/>
        </p:spPr>
        <p:txBody>
          <a:bodyPr wrap="square" rtlCol="0">
            <a:spAutoFit/>
          </a:bodyPr>
          <a:lstStyle/>
          <a:p>
            <a:pPr algn="r"/>
            <a:r>
              <a:rPr lang="en-US" b="1" dirty="0">
                <a:solidFill>
                  <a:srgbClr val="424242"/>
                </a:solidFill>
                <a:latin typeface="Open Sans" panose="020B0606030504020204" pitchFamily="34" charset="0"/>
                <a:ea typeface="Open Sans" panose="020B0606030504020204" pitchFamily="34" charset="0"/>
                <a:cs typeface="Open Sans" panose="020B0606030504020204" pitchFamily="34" charset="0"/>
              </a:rPr>
              <a:t>Parenting</a:t>
            </a:r>
          </a:p>
        </p:txBody>
      </p:sp>
      <p:sp>
        <p:nvSpPr>
          <p:cNvPr id="11" name="TextBox 10">
            <a:extLst>
              <a:ext uri="{FF2B5EF4-FFF2-40B4-BE49-F238E27FC236}">
                <a16:creationId xmlns:a16="http://schemas.microsoft.com/office/drawing/2014/main" id="{016C1789-E6AF-5A45-A3C7-7283CFCFD76E}"/>
              </a:ext>
            </a:extLst>
          </p:cNvPr>
          <p:cNvSpPr txBox="1"/>
          <p:nvPr/>
        </p:nvSpPr>
        <p:spPr>
          <a:xfrm>
            <a:off x="1136699" y="1553457"/>
            <a:ext cx="461522" cy="725776"/>
          </a:xfrm>
          <a:prstGeom prst="rect">
            <a:avLst/>
          </a:prstGeom>
          <a:noFill/>
        </p:spPr>
        <p:txBody>
          <a:bodyPr wrap="square" rtlCol="0">
            <a:spAutoFit/>
          </a:bodyPr>
          <a:lstStyle/>
          <a:p>
            <a:pPr>
              <a:lnSpc>
                <a:spcPct val="200000"/>
              </a:lnSpc>
            </a:pPr>
            <a:r>
              <a:rPr lang="en-US" sz="24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1</a:t>
            </a:r>
          </a:p>
        </p:txBody>
      </p:sp>
      <p:sp>
        <p:nvSpPr>
          <p:cNvPr id="15" name="TextBox 14">
            <a:extLst>
              <a:ext uri="{FF2B5EF4-FFF2-40B4-BE49-F238E27FC236}">
                <a16:creationId xmlns:a16="http://schemas.microsoft.com/office/drawing/2014/main" id="{F22F7013-E4CA-5848-B98E-BA6108BAADC6}"/>
              </a:ext>
            </a:extLst>
          </p:cNvPr>
          <p:cNvSpPr txBox="1"/>
          <p:nvPr/>
        </p:nvSpPr>
        <p:spPr>
          <a:xfrm>
            <a:off x="1145166" y="2296398"/>
            <a:ext cx="461522" cy="725776"/>
          </a:xfrm>
          <a:prstGeom prst="rect">
            <a:avLst/>
          </a:prstGeom>
          <a:noFill/>
        </p:spPr>
        <p:txBody>
          <a:bodyPr wrap="square" rtlCol="0">
            <a:spAutoFit/>
          </a:bodyPr>
          <a:lstStyle/>
          <a:p>
            <a:pPr>
              <a:lnSpc>
                <a:spcPct val="200000"/>
              </a:lnSpc>
            </a:pPr>
            <a:r>
              <a:rPr lang="en-US" sz="24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2</a:t>
            </a:r>
          </a:p>
        </p:txBody>
      </p:sp>
      <p:sp>
        <p:nvSpPr>
          <p:cNvPr id="16" name="TextBox 15">
            <a:extLst>
              <a:ext uri="{FF2B5EF4-FFF2-40B4-BE49-F238E27FC236}">
                <a16:creationId xmlns:a16="http://schemas.microsoft.com/office/drawing/2014/main" id="{6BA61FB9-5D2A-E24E-8AA9-0050973D1BB0}"/>
              </a:ext>
            </a:extLst>
          </p:cNvPr>
          <p:cNvSpPr txBox="1"/>
          <p:nvPr/>
        </p:nvSpPr>
        <p:spPr>
          <a:xfrm>
            <a:off x="1153633" y="3005240"/>
            <a:ext cx="461522" cy="725776"/>
          </a:xfrm>
          <a:prstGeom prst="rect">
            <a:avLst/>
          </a:prstGeom>
          <a:noFill/>
        </p:spPr>
        <p:txBody>
          <a:bodyPr wrap="square" rtlCol="0">
            <a:spAutoFit/>
          </a:bodyPr>
          <a:lstStyle/>
          <a:p>
            <a:pPr>
              <a:lnSpc>
                <a:spcPct val="200000"/>
              </a:lnSpc>
            </a:pPr>
            <a:r>
              <a:rPr lang="en-US" sz="24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3</a:t>
            </a:r>
          </a:p>
        </p:txBody>
      </p:sp>
      <p:sp>
        <p:nvSpPr>
          <p:cNvPr id="17" name="TextBox 16">
            <a:extLst>
              <a:ext uri="{FF2B5EF4-FFF2-40B4-BE49-F238E27FC236}">
                <a16:creationId xmlns:a16="http://schemas.microsoft.com/office/drawing/2014/main" id="{4064C338-F18B-4F48-B86E-F8E8B24864A6}"/>
              </a:ext>
            </a:extLst>
          </p:cNvPr>
          <p:cNvSpPr txBox="1"/>
          <p:nvPr/>
        </p:nvSpPr>
        <p:spPr>
          <a:xfrm>
            <a:off x="1136699" y="3739483"/>
            <a:ext cx="461522" cy="725776"/>
          </a:xfrm>
          <a:prstGeom prst="rect">
            <a:avLst/>
          </a:prstGeom>
          <a:noFill/>
        </p:spPr>
        <p:txBody>
          <a:bodyPr wrap="square" rtlCol="0">
            <a:spAutoFit/>
          </a:bodyPr>
          <a:lstStyle/>
          <a:p>
            <a:pPr>
              <a:lnSpc>
                <a:spcPct val="200000"/>
              </a:lnSpc>
            </a:pPr>
            <a:r>
              <a:rPr lang="en-US" sz="2400" b="1" dirty="0">
                <a:solidFill>
                  <a:srgbClr val="15214B"/>
                </a:solidFill>
                <a:latin typeface="Open Sans" panose="020B0606030504020204" pitchFamily="34" charset="0"/>
                <a:ea typeface="Open Sans" panose="020B0606030504020204" pitchFamily="34" charset="0"/>
                <a:cs typeface="Open Sans" panose="020B0606030504020204" pitchFamily="34" charset="0"/>
              </a:rPr>
              <a:t>4</a:t>
            </a:r>
          </a:p>
        </p:txBody>
      </p:sp>
    </p:spTree>
    <p:extLst>
      <p:ext uri="{BB962C8B-B14F-4D97-AF65-F5344CB8AC3E}">
        <p14:creationId xmlns:p14="http://schemas.microsoft.com/office/powerpoint/2010/main" val="1502787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9122A0FB-6740-0240-B8E8-04A6BCF2906A}"/>
              </a:ext>
            </a:extLst>
          </p:cNvPr>
          <p:cNvSpPr txBox="1">
            <a:spLocks/>
          </p:cNvSpPr>
          <p:nvPr/>
        </p:nvSpPr>
        <p:spPr>
          <a:xfrm>
            <a:off x="659576" y="-260243"/>
            <a:ext cx="10577383" cy="163417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5400" b="1" i="0" kern="1200" baseline="0">
                <a:solidFill>
                  <a:schemeClr val="bg1"/>
                </a:solidFill>
                <a:latin typeface="Verdana" charset="0"/>
                <a:ea typeface="Verdana" charset="0"/>
                <a:cs typeface="Verdana" charset="0"/>
              </a:defRPr>
            </a:lvl1pPr>
          </a:lstStyle>
          <a:p>
            <a:r>
              <a:rPr lang="en-US" sz="4000" dirty="0">
                <a:solidFill>
                  <a:srgbClr val="15214B"/>
                </a:solidFill>
                <a:latin typeface="Open Sans" panose="020B0606030504020204" pitchFamily="34" charset="0"/>
                <a:ea typeface="Open Sans" panose="020B0606030504020204" pitchFamily="34" charset="0"/>
                <a:cs typeface="Open Sans" panose="020B0606030504020204" pitchFamily="34" charset="0"/>
              </a:rPr>
              <a:t>Protect the Devices</a:t>
            </a:r>
          </a:p>
        </p:txBody>
      </p:sp>
      <p:cxnSp>
        <p:nvCxnSpPr>
          <p:cNvPr id="23" name="Straight Connector 22">
            <a:extLst>
              <a:ext uri="{FF2B5EF4-FFF2-40B4-BE49-F238E27FC236}">
                <a16:creationId xmlns:a16="http://schemas.microsoft.com/office/drawing/2014/main" id="{9AC92B31-BF24-BE4E-8A3D-BE639572EBFB}"/>
              </a:ext>
            </a:extLst>
          </p:cNvPr>
          <p:cNvCxnSpPr>
            <a:cxnSpLocks/>
          </p:cNvCxnSpPr>
          <p:nvPr/>
        </p:nvCxnSpPr>
        <p:spPr>
          <a:xfrm>
            <a:off x="5715000" y="1175658"/>
            <a:ext cx="5350933" cy="0"/>
          </a:xfrm>
          <a:prstGeom prst="line">
            <a:avLst/>
          </a:prstGeom>
          <a:ln>
            <a:solidFill>
              <a:srgbClr val="424242"/>
            </a:solidFill>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F533FA52-4517-8F4A-8BB3-0D6394C40542}"/>
              </a:ext>
            </a:extLst>
          </p:cNvPr>
          <p:cNvSpPr txBox="1"/>
          <p:nvPr/>
        </p:nvSpPr>
        <p:spPr>
          <a:xfrm>
            <a:off x="8752113" y="871641"/>
            <a:ext cx="2566488" cy="369332"/>
          </a:xfrm>
          <a:prstGeom prst="rect">
            <a:avLst/>
          </a:prstGeom>
          <a:noFill/>
        </p:spPr>
        <p:txBody>
          <a:bodyPr wrap="square" rtlCol="0">
            <a:spAutoFit/>
          </a:bodyPr>
          <a:lstStyle/>
          <a:p>
            <a:pPr algn="r"/>
            <a:r>
              <a:rPr lang="en-US" b="1" dirty="0">
                <a:solidFill>
                  <a:srgbClr val="424242"/>
                </a:solidFill>
                <a:latin typeface="Open Sans" panose="020B0606030504020204" pitchFamily="34" charset="0"/>
                <a:ea typeface="Open Sans" panose="020B0606030504020204" pitchFamily="34" charset="0"/>
                <a:cs typeface="Open Sans" panose="020B0606030504020204" pitchFamily="34" charset="0"/>
              </a:rPr>
              <a:t>Parenting</a:t>
            </a:r>
          </a:p>
        </p:txBody>
      </p:sp>
      <p:sp>
        <p:nvSpPr>
          <p:cNvPr id="15" name="TextBox 14">
            <a:extLst>
              <a:ext uri="{FF2B5EF4-FFF2-40B4-BE49-F238E27FC236}">
                <a16:creationId xmlns:a16="http://schemas.microsoft.com/office/drawing/2014/main" id="{23458F1B-84C4-E64E-BE7D-194C96EA74D2}"/>
              </a:ext>
            </a:extLst>
          </p:cNvPr>
          <p:cNvSpPr txBox="1"/>
          <p:nvPr/>
        </p:nvSpPr>
        <p:spPr>
          <a:xfrm>
            <a:off x="659576" y="1491854"/>
            <a:ext cx="10888258" cy="1141274"/>
          </a:xfrm>
          <a:prstGeom prst="rect">
            <a:avLst/>
          </a:prstGeom>
          <a:noFill/>
        </p:spPr>
        <p:txBody>
          <a:bodyPr wrap="square" rtlCol="0">
            <a:spAutoFit/>
          </a:bodyPr>
          <a:lstStyle/>
          <a:p>
            <a:pPr>
              <a:lnSpc>
                <a:spcPct val="150000"/>
              </a:lnSpc>
            </a:pP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Every family with Apple devices should know about </a:t>
            </a:r>
            <a:r>
              <a:rPr lang="en-US" sz="2400" i="1" dirty="0">
                <a:solidFill>
                  <a:srgbClr val="424242"/>
                </a:solidFill>
                <a:latin typeface="Open Sans" panose="020B0606030504020204" pitchFamily="34" charset="0"/>
                <a:ea typeface="Open Sans" panose="020B0606030504020204" pitchFamily="34" charset="0"/>
                <a:cs typeface="Open Sans" panose="020B0606030504020204" pitchFamily="34" charset="0"/>
              </a:rPr>
              <a:t>Screen Time </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and </a:t>
            </a:r>
            <a:r>
              <a:rPr lang="en-US" sz="2400" i="1" dirty="0">
                <a:solidFill>
                  <a:srgbClr val="424242"/>
                </a:solidFill>
                <a:latin typeface="Open Sans" panose="020B0606030504020204" pitchFamily="34" charset="0"/>
                <a:ea typeface="Open Sans" panose="020B0606030504020204" pitchFamily="34" charset="0"/>
                <a:cs typeface="Open Sans" panose="020B0606030504020204" pitchFamily="34" charset="0"/>
              </a:rPr>
              <a:t>Family Sharing</a:t>
            </a: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 </a:t>
            </a:r>
            <a:r>
              <a:rPr lang="en-US" sz="24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t>Text HOME to 66866 to get a free email series with more info.</a:t>
            </a:r>
          </a:p>
        </p:txBody>
      </p:sp>
      <p:pic>
        <p:nvPicPr>
          <p:cNvPr id="16" name="Picture 15">
            <a:extLst>
              <a:ext uri="{FF2B5EF4-FFF2-40B4-BE49-F238E27FC236}">
                <a16:creationId xmlns:a16="http://schemas.microsoft.com/office/drawing/2014/main" id="{1F28E835-6B6E-6048-AFDE-09A80B23C5C8}"/>
              </a:ext>
            </a:extLst>
          </p:cNvPr>
          <p:cNvPicPr>
            <a:picLocks noChangeAspect="1"/>
          </p:cNvPicPr>
          <p:nvPr/>
        </p:nvPicPr>
        <p:blipFill rotWithShape="1">
          <a:blip r:embed="rId3"/>
          <a:srcRect b="42281"/>
          <a:stretch/>
        </p:blipFill>
        <p:spPr>
          <a:xfrm>
            <a:off x="3193000" y="2809832"/>
            <a:ext cx="3437190" cy="3015235"/>
          </a:xfrm>
          <a:prstGeom prst="rect">
            <a:avLst/>
          </a:prstGeom>
        </p:spPr>
      </p:pic>
      <p:pic>
        <p:nvPicPr>
          <p:cNvPr id="17" name="Picture 16">
            <a:extLst>
              <a:ext uri="{FF2B5EF4-FFF2-40B4-BE49-F238E27FC236}">
                <a16:creationId xmlns:a16="http://schemas.microsoft.com/office/drawing/2014/main" id="{2BDFE85B-2115-D643-9F40-F045F8401B9D}"/>
              </a:ext>
            </a:extLst>
          </p:cNvPr>
          <p:cNvPicPr>
            <a:picLocks noChangeAspect="1"/>
          </p:cNvPicPr>
          <p:nvPr/>
        </p:nvPicPr>
        <p:blipFill rotWithShape="1">
          <a:blip r:embed="rId4"/>
          <a:srcRect b="6748"/>
          <a:stretch/>
        </p:blipFill>
        <p:spPr>
          <a:xfrm>
            <a:off x="6599706" y="2809832"/>
            <a:ext cx="2329982" cy="3320036"/>
          </a:xfrm>
          <a:prstGeom prst="rect">
            <a:avLst/>
          </a:prstGeom>
        </p:spPr>
      </p:pic>
      <p:pic>
        <p:nvPicPr>
          <p:cNvPr id="12" name="Picture 11" descr="A close up of a logo&#10;&#10;Description automatically generated">
            <a:extLst>
              <a:ext uri="{FF2B5EF4-FFF2-40B4-BE49-F238E27FC236}">
                <a16:creationId xmlns:a16="http://schemas.microsoft.com/office/drawing/2014/main" id="{4CE2A05A-7E0C-7C4D-89F1-B06C038876AE}"/>
              </a:ext>
            </a:extLst>
          </p:cNvPr>
          <p:cNvPicPr>
            <a:picLocks noChangeAspect="1"/>
          </p:cNvPicPr>
          <p:nvPr/>
        </p:nvPicPr>
        <p:blipFill>
          <a:blip r:embed="rId5"/>
          <a:stretch>
            <a:fillRect/>
          </a:stretch>
        </p:blipFill>
        <p:spPr>
          <a:xfrm>
            <a:off x="-69448" y="51230"/>
            <a:ext cx="12273023" cy="6818346"/>
          </a:xfrm>
          <a:prstGeom prst="rect">
            <a:avLst/>
          </a:prstGeom>
        </p:spPr>
      </p:pic>
      <p:pic>
        <p:nvPicPr>
          <p:cNvPr id="13" name="Picture 12">
            <a:extLst>
              <a:ext uri="{FF2B5EF4-FFF2-40B4-BE49-F238E27FC236}">
                <a16:creationId xmlns:a16="http://schemas.microsoft.com/office/drawing/2014/main" id="{A397D335-3412-E244-B8CA-1D5D3CAC54A3}"/>
              </a:ext>
            </a:extLst>
          </p:cNvPr>
          <p:cNvPicPr>
            <a:picLocks noChangeAspect="1"/>
          </p:cNvPicPr>
          <p:nvPr/>
        </p:nvPicPr>
        <p:blipFill>
          <a:blip r:embed="rId6"/>
          <a:stretch>
            <a:fillRect/>
          </a:stretch>
        </p:blipFill>
        <p:spPr>
          <a:xfrm>
            <a:off x="312104" y="6187794"/>
            <a:ext cx="2374900" cy="469900"/>
          </a:xfrm>
          <a:prstGeom prst="rect">
            <a:avLst/>
          </a:prstGeom>
        </p:spPr>
      </p:pic>
    </p:spTree>
    <p:extLst>
      <p:ext uri="{BB962C8B-B14F-4D97-AF65-F5344CB8AC3E}">
        <p14:creationId xmlns:p14="http://schemas.microsoft.com/office/powerpoint/2010/main" val="29734904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screenshot&#10;&#10;Description automatically generated">
            <a:extLst>
              <a:ext uri="{FF2B5EF4-FFF2-40B4-BE49-F238E27FC236}">
                <a16:creationId xmlns:a16="http://schemas.microsoft.com/office/drawing/2014/main" id="{C6368151-09FB-F840-84E2-2FD35E31F592}"/>
              </a:ext>
            </a:extLst>
          </p:cNvPr>
          <p:cNvPicPr>
            <a:picLocks noChangeAspect="1"/>
          </p:cNvPicPr>
          <p:nvPr/>
        </p:nvPicPr>
        <p:blipFill>
          <a:blip r:embed="rId3"/>
          <a:stretch>
            <a:fillRect/>
          </a:stretch>
        </p:blipFill>
        <p:spPr>
          <a:xfrm>
            <a:off x="2024743" y="2611560"/>
            <a:ext cx="8752113" cy="3883504"/>
          </a:xfrm>
          <a:prstGeom prst="rect">
            <a:avLst/>
          </a:prstGeom>
        </p:spPr>
      </p:pic>
      <p:sp>
        <p:nvSpPr>
          <p:cNvPr id="14" name="Title 1">
            <a:extLst>
              <a:ext uri="{FF2B5EF4-FFF2-40B4-BE49-F238E27FC236}">
                <a16:creationId xmlns:a16="http://schemas.microsoft.com/office/drawing/2014/main" id="{9122A0FB-6740-0240-B8E8-04A6BCF2906A}"/>
              </a:ext>
            </a:extLst>
          </p:cNvPr>
          <p:cNvSpPr txBox="1">
            <a:spLocks/>
          </p:cNvSpPr>
          <p:nvPr/>
        </p:nvSpPr>
        <p:spPr>
          <a:xfrm>
            <a:off x="659576" y="-260243"/>
            <a:ext cx="10577383" cy="163417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5400" b="1" i="0" kern="1200" baseline="0">
                <a:solidFill>
                  <a:schemeClr val="bg1"/>
                </a:solidFill>
                <a:latin typeface="Verdana" charset="0"/>
                <a:ea typeface="Verdana" charset="0"/>
                <a:cs typeface="Verdana" charset="0"/>
              </a:defRPr>
            </a:lvl1pPr>
          </a:lstStyle>
          <a:p>
            <a:r>
              <a:rPr lang="en-US" sz="4000" dirty="0">
                <a:solidFill>
                  <a:srgbClr val="15214B"/>
                </a:solidFill>
                <a:latin typeface="Open Sans" panose="020B0606030504020204" pitchFamily="34" charset="0"/>
                <a:ea typeface="Open Sans" panose="020B0606030504020204" pitchFamily="34" charset="0"/>
                <a:cs typeface="Open Sans" panose="020B0606030504020204" pitchFamily="34" charset="0"/>
              </a:rPr>
              <a:t>Protect the Devices</a:t>
            </a:r>
          </a:p>
        </p:txBody>
      </p:sp>
      <p:cxnSp>
        <p:nvCxnSpPr>
          <p:cNvPr id="23" name="Straight Connector 22">
            <a:extLst>
              <a:ext uri="{FF2B5EF4-FFF2-40B4-BE49-F238E27FC236}">
                <a16:creationId xmlns:a16="http://schemas.microsoft.com/office/drawing/2014/main" id="{9AC92B31-BF24-BE4E-8A3D-BE639572EBFB}"/>
              </a:ext>
            </a:extLst>
          </p:cNvPr>
          <p:cNvCxnSpPr>
            <a:cxnSpLocks/>
          </p:cNvCxnSpPr>
          <p:nvPr/>
        </p:nvCxnSpPr>
        <p:spPr>
          <a:xfrm>
            <a:off x="5715000" y="1175658"/>
            <a:ext cx="5350933" cy="0"/>
          </a:xfrm>
          <a:prstGeom prst="line">
            <a:avLst/>
          </a:prstGeom>
          <a:ln>
            <a:solidFill>
              <a:srgbClr val="424242"/>
            </a:solidFill>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F533FA52-4517-8F4A-8BB3-0D6394C40542}"/>
              </a:ext>
            </a:extLst>
          </p:cNvPr>
          <p:cNvSpPr txBox="1"/>
          <p:nvPr/>
        </p:nvSpPr>
        <p:spPr>
          <a:xfrm>
            <a:off x="8752113" y="871641"/>
            <a:ext cx="2566488" cy="369332"/>
          </a:xfrm>
          <a:prstGeom prst="rect">
            <a:avLst/>
          </a:prstGeom>
          <a:noFill/>
        </p:spPr>
        <p:txBody>
          <a:bodyPr wrap="square" rtlCol="0">
            <a:spAutoFit/>
          </a:bodyPr>
          <a:lstStyle/>
          <a:p>
            <a:pPr algn="r"/>
            <a:r>
              <a:rPr lang="en-US" b="1" dirty="0">
                <a:solidFill>
                  <a:srgbClr val="424242"/>
                </a:solidFill>
                <a:latin typeface="Open Sans" panose="020B0606030504020204" pitchFamily="34" charset="0"/>
                <a:ea typeface="Open Sans" panose="020B0606030504020204" pitchFamily="34" charset="0"/>
                <a:cs typeface="Open Sans" panose="020B0606030504020204" pitchFamily="34" charset="0"/>
              </a:rPr>
              <a:t>Parenting</a:t>
            </a:r>
          </a:p>
        </p:txBody>
      </p:sp>
      <p:sp>
        <p:nvSpPr>
          <p:cNvPr id="13" name="TextBox 12">
            <a:extLst>
              <a:ext uri="{FF2B5EF4-FFF2-40B4-BE49-F238E27FC236}">
                <a16:creationId xmlns:a16="http://schemas.microsoft.com/office/drawing/2014/main" id="{9044F855-7076-874C-BA3C-DC0F307B0259}"/>
              </a:ext>
            </a:extLst>
          </p:cNvPr>
          <p:cNvSpPr txBox="1"/>
          <p:nvPr/>
        </p:nvSpPr>
        <p:spPr>
          <a:xfrm>
            <a:off x="659576" y="1544990"/>
            <a:ext cx="10888258" cy="1141274"/>
          </a:xfrm>
          <a:prstGeom prst="rect">
            <a:avLst/>
          </a:prstGeom>
          <a:noFill/>
        </p:spPr>
        <p:txBody>
          <a:bodyPr wrap="square" rtlCol="0">
            <a:spAutoFit/>
          </a:bodyPr>
          <a:lstStyle/>
          <a:p>
            <a:pPr>
              <a:lnSpc>
                <a:spcPct val="150000"/>
              </a:lnSpc>
            </a:pPr>
            <a:r>
              <a:rPr lang="en-US" sz="2400" dirty="0">
                <a:solidFill>
                  <a:srgbClr val="424242"/>
                </a:solidFill>
                <a:latin typeface="Open Sans" panose="020B0606030504020204" pitchFamily="34" charset="0"/>
                <a:ea typeface="Open Sans" panose="020B0606030504020204" pitchFamily="34" charset="0"/>
                <a:cs typeface="Open Sans" panose="020B0606030504020204" pitchFamily="34" charset="0"/>
              </a:rPr>
              <a:t>Covenant Eyes Screen Accountability™ and Filtering is available on most computers, smartphones, and tablets.</a:t>
            </a:r>
          </a:p>
        </p:txBody>
      </p:sp>
      <p:pic>
        <p:nvPicPr>
          <p:cNvPr id="15" name="Picture 14" descr="A close up of a logo&#10;&#10;Description automatically generated">
            <a:extLst>
              <a:ext uri="{FF2B5EF4-FFF2-40B4-BE49-F238E27FC236}">
                <a16:creationId xmlns:a16="http://schemas.microsoft.com/office/drawing/2014/main" id="{B0887DFE-4BBE-6B46-AFC9-1F2DC952ED23}"/>
              </a:ext>
            </a:extLst>
          </p:cNvPr>
          <p:cNvPicPr>
            <a:picLocks noChangeAspect="1"/>
          </p:cNvPicPr>
          <p:nvPr/>
        </p:nvPicPr>
        <p:blipFill>
          <a:blip r:embed="rId4"/>
          <a:stretch>
            <a:fillRect/>
          </a:stretch>
        </p:blipFill>
        <p:spPr>
          <a:xfrm>
            <a:off x="0" y="51230"/>
            <a:ext cx="12273023" cy="6818346"/>
          </a:xfrm>
          <a:prstGeom prst="rect">
            <a:avLst/>
          </a:prstGeom>
        </p:spPr>
      </p:pic>
      <p:pic>
        <p:nvPicPr>
          <p:cNvPr id="18" name="Picture 17">
            <a:extLst>
              <a:ext uri="{FF2B5EF4-FFF2-40B4-BE49-F238E27FC236}">
                <a16:creationId xmlns:a16="http://schemas.microsoft.com/office/drawing/2014/main" id="{6D84634E-EF7F-B84C-97EC-2C283129A5DC}"/>
              </a:ext>
            </a:extLst>
          </p:cNvPr>
          <p:cNvPicPr>
            <a:picLocks noChangeAspect="1"/>
          </p:cNvPicPr>
          <p:nvPr/>
        </p:nvPicPr>
        <p:blipFill>
          <a:blip r:embed="rId5"/>
          <a:stretch>
            <a:fillRect/>
          </a:stretch>
        </p:blipFill>
        <p:spPr>
          <a:xfrm>
            <a:off x="381552" y="6187794"/>
            <a:ext cx="2374900" cy="469900"/>
          </a:xfrm>
          <a:prstGeom prst="rect">
            <a:avLst/>
          </a:prstGeom>
        </p:spPr>
      </p:pic>
    </p:spTree>
    <p:extLst>
      <p:ext uri="{BB962C8B-B14F-4D97-AF65-F5344CB8AC3E}">
        <p14:creationId xmlns:p14="http://schemas.microsoft.com/office/powerpoint/2010/main" val="22880421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9122A0FB-6740-0240-B8E8-04A6BCF2906A}"/>
              </a:ext>
            </a:extLst>
          </p:cNvPr>
          <p:cNvSpPr txBox="1">
            <a:spLocks/>
          </p:cNvSpPr>
          <p:nvPr/>
        </p:nvSpPr>
        <p:spPr>
          <a:xfrm>
            <a:off x="659576" y="-260243"/>
            <a:ext cx="10577383" cy="163417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5400" b="1" i="0" kern="1200" baseline="0">
                <a:solidFill>
                  <a:schemeClr val="bg1"/>
                </a:solidFill>
                <a:latin typeface="Verdana" charset="0"/>
                <a:ea typeface="Verdana" charset="0"/>
                <a:cs typeface="Verdana" charset="0"/>
              </a:defRPr>
            </a:lvl1pPr>
          </a:lstStyle>
          <a:p>
            <a:r>
              <a:rPr lang="en-US" sz="4000" dirty="0">
                <a:solidFill>
                  <a:srgbClr val="15214B"/>
                </a:solidFill>
                <a:latin typeface="Open Sans" panose="020B0606030504020204" pitchFamily="34" charset="0"/>
                <a:ea typeface="Open Sans" panose="020B0606030504020204" pitchFamily="34" charset="0"/>
                <a:cs typeface="Open Sans" panose="020B0606030504020204" pitchFamily="34" charset="0"/>
              </a:rPr>
              <a:t>Loving Guardrails are Necessary</a:t>
            </a:r>
          </a:p>
        </p:txBody>
      </p:sp>
      <p:cxnSp>
        <p:nvCxnSpPr>
          <p:cNvPr id="23" name="Straight Connector 22">
            <a:extLst>
              <a:ext uri="{FF2B5EF4-FFF2-40B4-BE49-F238E27FC236}">
                <a16:creationId xmlns:a16="http://schemas.microsoft.com/office/drawing/2014/main" id="{9AC92B31-BF24-BE4E-8A3D-BE639572EBFB}"/>
              </a:ext>
            </a:extLst>
          </p:cNvPr>
          <p:cNvCxnSpPr>
            <a:cxnSpLocks/>
          </p:cNvCxnSpPr>
          <p:nvPr/>
        </p:nvCxnSpPr>
        <p:spPr>
          <a:xfrm>
            <a:off x="8886825" y="1175658"/>
            <a:ext cx="2179108" cy="0"/>
          </a:xfrm>
          <a:prstGeom prst="line">
            <a:avLst/>
          </a:prstGeom>
          <a:ln>
            <a:solidFill>
              <a:srgbClr val="424242"/>
            </a:solidFill>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F533FA52-4517-8F4A-8BB3-0D6394C40542}"/>
              </a:ext>
            </a:extLst>
          </p:cNvPr>
          <p:cNvSpPr txBox="1"/>
          <p:nvPr/>
        </p:nvSpPr>
        <p:spPr>
          <a:xfrm>
            <a:off x="8752113" y="871641"/>
            <a:ext cx="2566488" cy="369332"/>
          </a:xfrm>
          <a:prstGeom prst="rect">
            <a:avLst/>
          </a:prstGeom>
          <a:noFill/>
        </p:spPr>
        <p:txBody>
          <a:bodyPr wrap="square" rtlCol="0">
            <a:spAutoFit/>
          </a:bodyPr>
          <a:lstStyle/>
          <a:p>
            <a:pPr algn="r"/>
            <a:r>
              <a:rPr lang="en-US" b="1" dirty="0">
                <a:solidFill>
                  <a:srgbClr val="424242"/>
                </a:solidFill>
                <a:latin typeface="Open Sans" panose="020B0606030504020204" pitchFamily="34" charset="0"/>
                <a:ea typeface="Open Sans" panose="020B0606030504020204" pitchFamily="34" charset="0"/>
                <a:cs typeface="Open Sans" panose="020B0606030504020204" pitchFamily="34" charset="0"/>
              </a:rPr>
              <a:t>Parenting</a:t>
            </a:r>
          </a:p>
        </p:txBody>
      </p:sp>
      <p:sp>
        <p:nvSpPr>
          <p:cNvPr id="13" name="TextBox 12">
            <a:extLst>
              <a:ext uri="{FF2B5EF4-FFF2-40B4-BE49-F238E27FC236}">
                <a16:creationId xmlns:a16="http://schemas.microsoft.com/office/drawing/2014/main" id="{9044F855-7076-874C-BA3C-DC0F307B0259}"/>
              </a:ext>
            </a:extLst>
          </p:cNvPr>
          <p:cNvSpPr txBox="1"/>
          <p:nvPr/>
        </p:nvSpPr>
        <p:spPr>
          <a:xfrm>
            <a:off x="1045338" y="1801439"/>
            <a:ext cx="10888258" cy="3255122"/>
          </a:xfrm>
          <a:prstGeom prst="rect">
            <a:avLst/>
          </a:prstGeom>
          <a:noFill/>
        </p:spPr>
        <p:txBody>
          <a:bodyPr wrap="square" rtlCol="0">
            <a:spAutoFit/>
          </a:bodyPr>
          <a:lstStyle/>
          <a:p>
            <a:pPr>
              <a:lnSpc>
                <a:spcPct val="150000"/>
              </a:lnSpc>
            </a:pPr>
            <a:r>
              <a:rPr lang="en-US" sz="28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t>“No discipline seems pleasant at the time, but painful. </a:t>
            </a:r>
            <a:br>
              <a:rPr lang="en-US" sz="28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br>
            <a:r>
              <a:rPr lang="en-US" sz="28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t>Later on, however, it produces a harvest of righteousness </a:t>
            </a:r>
            <a:br>
              <a:rPr lang="en-US" sz="28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br>
            <a:r>
              <a:rPr lang="en-US" sz="28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t>and peace for those who have been trained by it.”</a:t>
            </a:r>
          </a:p>
          <a:p>
            <a:pPr>
              <a:lnSpc>
                <a:spcPct val="150000"/>
              </a:lnSpc>
            </a:pPr>
            <a:r>
              <a:rPr lang="en-US" sz="28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t>																</a:t>
            </a:r>
          </a:p>
          <a:p>
            <a:pPr>
              <a:lnSpc>
                <a:spcPct val="150000"/>
              </a:lnSpc>
            </a:pPr>
            <a:r>
              <a:rPr lang="en-US" sz="2800" b="1" dirty="0">
                <a:solidFill>
                  <a:srgbClr val="424242"/>
                </a:solidFill>
                <a:latin typeface="Open Sans SemiBold" panose="020B0606030504020204" pitchFamily="34" charset="0"/>
                <a:ea typeface="Open Sans SemiBold" panose="020B0606030504020204" pitchFamily="34" charset="0"/>
                <a:cs typeface="Open Sans SemiBold" panose="020B0606030504020204" pitchFamily="34" charset="0"/>
              </a:rPr>
              <a:t>																Hebrews 12:11</a:t>
            </a:r>
          </a:p>
        </p:txBody>
      </p:sp>
    </p:spTree>
    <p:extLst>
      <p:ext uri="{BB962C8B-B14F-4D97-AF65-F5344CB8AC3E}">
        <p14:creationId xmlns:p14="http://schemas.microsoft.com/office/powerpoint/2010/main" val="30679323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8302491-4898-5542-9B1D-F108E5507D9A}"/>
              </a:ext>
            </a:extLst>
          </p:cNvPr>
          <p:cNvPicPr>
            <a:picLocks noChangeAspect="1"/>
          </p:cNvPicPr>
          <p:nvPr/>
        </p:nvPicPr>
        <p:blipFill>
          <a:blip r:embed="rId3"/>
          <a:stretch>
            <a:fillRect/>
          </a:stretch>
        </p:blipFill>
        <p:spPr>
          <a:xfrm>
            <a:off x="429433" y="6221967"/>
            <a:ext cx="2089737" cy="400533"/>
          </a:xfrm>
          <a:prstGeom prst="rect">
            <a:avLst/>
          </a:prstGeom>
        </p:spPr>
      </p:pic>
      <p:sp>
        <p:nvSpPr>
          <p:cNvPr id="12" name="TextBox 11">
            <a:extLst>
              <a:ext uri="{FF2B5EF4-FFF2-40B4-BE49-F238E27FC236}">
                <a16:creationId xmlns:a16="http://schemas.microsoft.com/office/drawing/2014/main" id="{50E9A832-960F-6A4C-81AE-00EFB4AC8EEC}"/>
              </a:ext>
            </a:extLst>
          </p:cNvPr>
          <p:cNvSpPr txBox="1"/>
          <p:nvPr/>
        </p:nvSpPr>
        <p:spPr>
          <a:xfrm>
            <a:off x="149903" y="1984237"/>
            <a:ext cx="10918880" cy="1015663"/>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6000" b="1" dirty="0">
                <a:solidFill>
                  <a:schemeClr val="bg1"/>
                </a:solidFill>
                <a:latin typeface="Open Sans" panose="020B0606030504020204" pitchFamily="34" charset="0"/>
                <a:ea typeface="Open Sans" panose="020B0606030504020204" pitchFamily="34" charset="0"/>
                <a:cs typeface="Open Sans" panose="020B0606030504020204" pitchFamily="34" charset="0"/>
              </a:rPr>
              <a:t>Questions?</a:t>
            </a:r>
            <a:endParaRPr lang="en-US" sz="800" b="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6801560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18006</TotalTime>
  <Words>1922</Words>
  <Application>Microsoft Office PowerPoint</Application>
  <PresentationFormat>Widescreen</PresentationFormat>
  <Paragraphs>190</Paragraphs>
  <Slides>28</Slides>
  <Notes>22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Calibri</vt:lpstr>
      <vt:lpstr>Calibri Light</vt:lpstr>
      <vt:lpstr>Courier New</vt:lpstr>
      <vt:lpstr>Open Sans</vt:lpstr>
      <vt:lpstr>Open Sans SemiBold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Karen Potter</cp:lastModifiedBy>
  <cp:revision>242</cp:revision>
  <dcterms:created xsi:type="dcterms:W3CDTF">2017-09-13T20:02:46Z</dcterms:created>
  <dcterms:modified xsi:type="dcterms:W3CDTF">2020-05-05T20:10:46Z</dcterms:modified>
</cp:coreProperties>
</file>